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4"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4" r:id="rId16"/>
    <p:sldId id="269" r:id="rId17"/>
    <p:sldId id="270" r:id="rId18"/>
    <p:sldId id="271" r:id="rId19"/>
    <p:sldId id="273"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ryn McGregor" initials="KM" lastIdx="1" clrIdx="0">
    <p:extLst>
      <p:ext uri="{19B8F6BF-5375-455C-9EA6-DF929625EA0E}">
        <p15:presenceInfo xmlns:p15="http://schemas.microsoft.com/office/powerpoint/2012/main" userId="f781e36a0a2040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09" autoAdjust="0"/>
    <p:restoredTop sz="54399" autoAdjust="0"/>
  </p:normalViewPr>
  <p:slideViewPr>
    <p:cSldViewPr snapToGrid="0">
      <p:cViewPr varScale="1">
        <p:scale>
          <a:sx n="40" d="100"/>
          <a:sy n="40" d="100"/>
        </p:scale>
        <p:origin x="1626"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181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3-21T12:50:07.030" idx="1">
    <p:pos x="10" y="10"/>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04AA4-37E9-49E6-8EC0-E4639F2DE0E3}" type="datetimeFigureOut">
              <a:rPr lang="en-GB" smtClean="0"/>
              <a:t>27/03/2014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C2ACC-CB16-48BD-97C4-18594FC7C2C3}" type="slidenum">
              <a:rPr lang="en-GB" smtClean="0"/>
              <a:t>‹#›</a:t>
            </a:fld>
            <a:endParaRPr lang="en-GB"/>
          </a:p>
        </p:txBody>
      </p:sp>
    </p:spTree>
    <p:extLst>
      <p:ext uri="{BB962C8B-B14F-4D97-AF65-F5344CB8AC3E}">
        <p14:creationId xmlns:p14="http://schemas.microsoft.com/office/powerpoint/2010/main" val="3317186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1" dirty="0" smtClean="0"/>
              <a:t>(</a:t>
            </a:r>
            <a:r>
              <a:rPr lang="en-GB" b="1" dirty="0" err="1" smtClean="0"/>
              <a:t>ethan</a:t>
            </a:r>
            <a:r>
              <a:rPr lang="en-GB" b="1" dirty="0" smtClean="0"/>
              <a:t>)</a:t>
            </a:r>
          </a:p>
          <a:p>
            <a:pPr marL="171450" indent="-171450">
              <a:buFontTx/>
              <a:buChar char="-"/>
            </a:pPr>
            <a:r>
              <a:rPr lang="en-GB" dirty="0" smtClean="0"/>
              <a:t>introduce</a:t>
            </a:r>
            <a:r>
              <a:rPr lang="en-GB" baseline="0" dirty="0" smtClean="0"/>
              <a:t> team members</a:t>
            </a:r>
          </a:p>
          <a:p>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1</a:t>
            </a:fld>
            <a:endParaRPr lang="en-GB"/>
          </a:p>
        </p:txBody>
      </p:sp>
    </p:spTree>
    <p:extLst>
      <p:ext uri="{BB962C8B-B14F-4D97-AF65-F5344CB8AC3E}">
        <p14:creationId xmlns:p14="http://schemas.microsoft.com/office/powerpoint/2010/main" val="133363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dirty="0" smtClean="0">
                <a:solidFill>
                  <a:schemeClr val="bg1"/>
                </a:solidFill>
              </a:rPr>
              <a:t>(</a:t>
            </a:r>
            <a:r>
              <a:rPr lang="en-GB" b="1" dirty="0" err="1" smtClean="0">
                <a:solidFill>
                  <a:schemeClr val="bg1"/>
                </a:solidFill>
              </a:rPr>
              <a:t>Nic</a:t>
            </a:r>
            <a:r>
              <a:rPr lang="en-GB" b="1" dirty="0" smtClean="0">
                <a:solidFill>
                  <a:schemeClr val="bg1"/>
                </a:solidFill>
              </a:rPr>
              <a:t>)</a:t>
            </a:r>
          </a:p>
          <a:p>
            <a:pPr marL="285750" indent="-285750">
              <a:buFont typeface="Arial" panose="020B0604020202020204" pitchFamily="34" charset="0"/>
              <a:buChar char="•"/>
            </a:pPr>
            <a:r>
              <a:rPr lang="en-GB" dirty="0" smtClean="0">
                <a:solidFill>
                  <a:schemeClr val="bg1"/>
                </a:solidFill>
              </a:rPr>
              <a:t>dimensions of the shielded box were set to 300mm by 300mm x 150mm (</a:t>
            </a:r>
            <a:r>
              <a:rPr lang="en-GB" dirty="0" err="1" smtClean="0">
                <a:solidFill>
                  <a:schemeClr val="bg1"/>
                </a:solidFill>
              </a:rPr>
              <a:t>WxLxH</a:t>
            </a:r>
            <a:r>
              <a:rPr lang="en-GB" dirty="0" smtClean="0">
                <a:solidFill>
                  <a:schemeClr val="bg1"/>
                </a:solidFill>
              </a:rPr>
              <a:t>), and the aperture would be 150mm x 150mm </a:t>
            </a:r>
            <a:r>
              <a:rPr lang="en-GB" dirty="0" err="1" smtClean="0">
                <a:solidFill>
                  <a:schemeClr val="bg1"/>
                </a:solidFill>
              </a:rPr>
              <a:t>centered</a:t>
            </a:r>
            <a:r>
              <a:rPr lang="en-GB" dirty="0" smtClean="0">
                <a:solidFill>
                  <a:schemeClr val="bg1"/>
                </a:solidFill>
              </a:rPr>
              <a:t> in the shielded box.</a:t>
            </a:r>
          </a:p>
          <a:p>
            <a:pPr marL="285750" indent="-285750">
              <a:buFont typeface="Arial" panose="020B0604020202020204" pitchFamily="34" charset="0"/>
              <a:buChar char="•"/>
            </a:pPr>
            <a:r>
              <a:rPr lang="en-GB" dirty="0" smtClean="0">
                <a:solidFill>
                  <a:schemeClr val="bg1"/>
                </a:solidFill>
              </a:rPr>
              <a:t>Due to its cost and transparency 5mm clear </a:t>
            </a:r>
            <a:r>
              <a:rPr lang="en-GB" dirty="0" err="1" smtClean="0">
                <a:solidFill>
                  <a:schemeClr val="bg1"/>
                </a:solidFill>
              </a:rPr>
              <a:t>perspex</a:t>
            </a:r>
            <a:r>
              <a:rPr lang="en-GB" dirty="0" smtClean="0">
                <a:solidFill>
                  <a:schemeClr val="bg1"/>
                </a:solidFill>
              </a:rPr>
              <a:t> was used to model the shielded box </a:t>
            </a:r>
          </a:p>
          <a:p>
            <a:pPr marL="285750" indent="-285750">
              <a:buFont typeface="Arial" panose="020B0604020202020204" pitchFamily="34" charset="0"/>
              <a:buChar char="•"/>
            </a:pPr>
            <a:r>
              <a:rPr lang="en-GB" dirty="0" smtClean="0">
                <a:solidFill>
                  <a:schemeClr val="bg1"/>
                </a:solidFill>
              </a:rPr>
              <a:t>The MDF base support legs as its cheap, </a:t>
            </a:r>
            <a:r>
              <a:rPr lang="en-GB" sz="1200" b="0" i="0" u="none" strike="noStrike" kern="1200" dirty="0" smtClean="0">
                <a:solidFill>
                  <a:schemeClr val="tx1"/>
                </a:solidFill>
                <a:effectLst/>
                <a:latin typeface="+mn-lt"/>
                <a:ea typeface="+mn-ea"/>
                <a:cs typeface="+mn-cs"/>
              </a:rPr>
              <a:t>sturdy and easy to assemble</a:t>
            </a:r>
            <a:endParaRPr lang="en-GB" dirty="0" smtClean="0">
              <a:solidFill>
                <a:schemeClr val="bg1"/>
              </a:solidFill>
            </a:endParaRPr>
          </a:p>
          <a:p>
            <a:pPr marL="285750" indent="-285750">
              <a:buFont typeface="Arial" panose="020B0604020202020204" pitchFamily="34" charset="0"/>
              <a:buChar char="•"/>
            </a:pPr>
            <a:r>
              <a:rPr lang="en-GB" dirty="0" smtClean="0">
                <a:solidFill>
                  <a:schemeClr val="bg1"/>
                </a:solidFill>
              </a:rPr>
              <a:t>For the stands holding the motors at the corners of the box, we decided to use cut blocks of pine wood, as its </a:t>
            </a:r>
            <a:r>
              <a:rPr lang="en-GB" sz="1200" b="0" i="0" u="none" strike="noStrike" kern="1200" dirty="0" smtClean="0">
                <a:solidFill>
                  <a:schemeClr val="tx1"/>
                </a:solidFill>
                <a:effectLst/>
                <a:latin typeface="+mn-lt"/>
                <a:ea typeface="+mn-ea"/>
                <a:cs typeface="+mn-cs"/>
              </a:rPr>
              <a:t>strong enough to support the motors, easy to drill through, and relatively light, as to not place too much weight/strain on the base of the model</a:t>
            </a:r>
            <a:endParaRPr lang="en-GB" dirty="0" smtClean="0">
              <a:solidFill>
                <a:schemeClr val="bg1"/>
              </a:solidFill>
            </a:endParaRPr>
          </a:p>
          <a:p>
            <a:pPr marL="285750" indent="-285750">
              <a:buFont typeface="Arial" panose="020B0604020202020204" pitchFamily="34" charset="0"/>
              <a:buChar char="•"/>
            </a:pPr>
            <a:r>
              <a:rPr lang="en-GB" dirty="0" smtClean="0">
                <a:solidFill>
                  <a:schemeClr val="bg1"/>
                </a:solidFill>
              </a:rPr>
              <a:t>Perspex was used to create the motor holders/brackets. This was because </a:t>
            </a:r>
            <a:r>
              <a:rPr lang="en-GB" dirty="0" err="1" smtClean="0">
                <a:solidFill>
                  <a:schemeClr val="bg1"/>
                </a:solidFill>
              </a:rPr>
              <a:t>perspex</a:t>
            </a:r>
            <a:r>
              <a:rPr lang="en-GB" dirty="0" smtClean="0">
                <a:solidFill>
                  <a:schemeClr val="bg1"/>
                </a:solidFill>
              </a:rPr>
              <a:t> can be easily </a:t>
            </a:r>
            <a:r>
              <a:rPr lang="en-GB" dirty="0" err="1" smtClean="0">
                <a:solidFill>
                  <a:schemeClr val="bg1"/>
                </a:solidFill>
              </a:rPr>
              <a:t>molded</a:t>
            </a:r>
            <a:r>
              <a:rPr lang="en-GB" dirty="0" smtClean="0">
                <a:solidFill>
                  <a:schemeClr val="bg1"/>
                </a:solidFill>
              </a:rPr>
              <a:t> into the desired shape of an “L” bracket by using heat, which was done at </a:t>
            </a:r>
            <a:r>
              <a:rPr lang="en-GB" dirty="0" err="1" smtClean="0">
                <a:solidFill>
                  <a:schemeClr val="bg1"/>
                </a:solidFill>
              </a:rPr>
              <a:t>liverpool</a:t>
            </a:r>
            <a:r>
              <a:rPr lang="en-GB" dirty="0" smtClean="0">
                <a:solidFill>
                  <a:schemeClr val="bg1"/>
                </a:solidFill>
              </a:rPr>
              <a:t> university.</a:t>
            </a: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10</a:t>
            </a:fld>
            <a:endParaRPr lang="en-GB"/>
          </a:p>
        </p:txBody>
      </p:sp>
    </p:spTree>
    <p:extLst>
      <p:ext uri="{BB962C8B-B14F-4D97-AF65-F5344CB8AC3E}">
        <p14:creationId xmlns:p14="http://schemas.microsoft.com/office/powerpoint/2010/main" val="1736952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(Kathryn)</a:t>
            </a:r>
          </a:p>
          <a:p>
            <a:r>
              <a:rPr lang="en-GB" dirty="0" smtClean="0"/>
              <a:t>Once we started</a:t>
            </a:r>
            <a:r>
              <a:rPr lang="en-GB" baseline="0" dirty="0" smtClean="0"/>
              <a:t> to concentrate on the details of the model, research was required into what specific materials were needed for different tasks, and how each part of the box would work. </a:t>
            </a:r>
          </a:p>
          <a:p>
            <a:endParaRPr lang="en-GB" dirty="0" smtClean="0"/>
          </a:p>
          <a:p>
            <a:pPr rtl="0"/>
            <a:r>
              <a:rPr lang="en-GB" sz="1200" b="0" i="0" u="none" strike="noStrike" kern="1200" dirty="0" smtClean="0">
                <a:solidFill>
                  <a:schemeClr val="tx1"/>
                </a:solidFill>
                <a:effectLst/>
                <a:latin typeface="+mn-lt"/>
                <a:ea typeface="+mn-ea"/>
                <a:cs typeface="+mn-cs"/>
              </a:rPr>
              <a:t>To select which wire was best to use, research into materials such as </a:t>
            </a:r>
            <a:r>
              <a:rPr lang="en-GB" sz="1200" b="0" i="0" u="none" strike="noStrike" kern="1200" dirty="0" err="1" smtClean="0">
                <a:solidFill>
                  <a:schemeClr val="tx1"/>
                </a:solidFill>
                <a:effectLst/>
                <a:latin typeface="+mn-lt"/>
                <a:ea typeface="+mn-ea"/>
                <a:cs typeface="+mn-cs"/>
              </a:rPr>
              <a:t>Paracord</a:t>
            </a:r>
            <a:r>
              <a:rPr lang="en-GB" sz="1200" b="0" i="0" u="none" strike="noStrike" kern="1200" dirty="0" smtClean="0">
                <a:solidFill>
                  <a:schemeClr val="tx1"/>
                </a:solidFill>
                <a:effectLst/>
                <a:latin typeface="+mn-lt"/>
                <a:ea typeface="+mn-ea"/>
                <a:cs typeface="+mn-cs"/>
              </a:rPr>
              <a:t>, electrical wire, Dacron, string, yarn, thread, guitar strings and fishing wire was done. The wire needed to be thin, flexible, and not hold its shape when unravelled. It also needed to be strong, and hold tension. Research into different gauge nylon guitar strings revealed that although strong and easily obtainable, all of them held their shape and so were not suitable for winding round the rope drum. String and yarn proved to be too weak and did not withstand the tension the motors were capable of. After research and testing, using a pulley and weights,</a:t>
            </a:r>
            <a:r>
              <a:rPr lang="en-GB" sz="1200" b="0" i="0" u="none" strike="noStrike" kern="1200" baseline="0" dirty="0" smtClean="0">
                <a:solidFill>
                  <a:schemeClr val="tx1"/>
                </a:solidFill>
                <a:effectLst/>
                <a:latin typeface="+mn-lt"/>
                <a:ea typeface="+mn-ea"/>
                <a:cs typeface="+mn-cs"/>
              </a:rPr>
              <a:t> normal </a:t>
            </a:r>
            <a:r>
              <a:rPr lang="en-GB" sz="1200" b="0" i="0" u="none" strike="noStrike" kern="1200" dirty="0" smtClean="0">
                <a:solidFill>
                  <a:schemeClr val="tx1"/>
                </a:solidFill>
                <a:effectLst/>
                <a:latin typeface="+mn-lt"/>
                <a:ea typeface="+mn-ea"/>
                <a:cs typeface="+mn-cs"/>
              </a:rPr>
              <a:t>wire was the best option as it was thin enough to be flexible but strong enough to provide tension and support the weights.</a:t>
            </a:r>
          </a:p>
          <a:p>
            <a:pPr rtl="0"/>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As the motors pulled the weight into different positions, the wire needed to keep tension and spool around a device. Initially using a threaded screw seemed the best solution, as the wire would not layer over itself, which could have an effect on how much the motors needed to turn to move the weight to a specified point. However, this effect was negligible in practise. The concluding solution was to use an unthreaded spool, and let the wire overlap. This could be made precisely by the engineers in Liverpool and effectively wind the wire.  </a:t>
            </a:r>
            <a:endParaRPr lang="en-GB" b="0" dirty="0" smtClean="0">
              <a:effectLst/>
            </a:endParaRPr>
          </a:p>
          <a:p>
            <a:r>
              <a:rPr lang="en-GB" dirty="0" smtClean="0"/>
              <a:t/>
            </a:r>
            <a:br>
              <a:rPr lang="en-GB" dirty="0" smtClean="0"/>
            </a:br>
            <a:endParaRPr lang="en-GB" b="0" dirty="0" smtClean="0">
              <a:effectLst/>
            </a:endParaRPr>
          </a:p>
          <a:p>
            <a:r>
              <a:rPr lang="en-GB" dirty="0" smtClean="0"/>
              <a:t/>
            </a:r>
            <a:br>
              <a:rPr lang="en-GB" dirty="0" smtClean="0"/>
            </a:b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11</a:t>
            </a:fld>
            <a:endParaRPr lang="en-GB"/>
          </a:p>
        </p:txBody>
      </p:sp>
    </p:spTree>
    <p:extLst>
      <p:ext uri="{BB962C8B-B14F-4D97-AF65-F5344CB8AC3E}">
        <p14:creationId xmlns:p14="http://schemas.microsoft.com/office/powerpoint/2010/main" val="379615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smtClean="0">
                <a:solidFill>
                  <a:schemeClr val="tx1"/>
                </a:solidFill>
                <a:effectLst/>
                <a:latin typeface="+mn-lt"/>
                <a:ea typeface="+mn-ea"/>
                <a:cs typeface="+mn-cs"/>
              </a:rPr>
              <a:t> (Ethan)</a:t>
            </a:r>
          </a:p>
          <a:p>
            <a:r>
              <a:rPr lang="en-GB" sz="1200" b="0" i="0" u="none" strike="noStrike" kern="1200" dirty="0" smtClean="0">
                <a:solidFill>
                  <a:schemeClr val="tx1"/>
                </a:solidFill>
                <a:effectLst/>
                <a:latin typeface="+mn-lt"/>
                <a:ea typeface="+mn-ea"/>
                <a:cs typeface="+mn-cs"/>
              </a:rPr>
              <a:t>For the RRPS to work it would require a complex control system with the ability to be programmed and have a basic input and output system. For this we had 3 main choice to choose between; they were the Arduino, The Raspberry Pi and a PLC unit/s.  A PLC is a programmable logic controller that uses logic to control the inputs and outputs.</a:t>
            </a:r>
            <a:r>
              <a:rPr lang="en-GB" sz="1200" b="0" i="0" u="none" strike="noStrike" kern="1200" baseline="0" dirty="0" smtClean="0">
                <a:solidFill>
                  <a:schemeClr val="tx1"/>
                </a:solidFill>
                <a:effectLst/>
                <a:latin typeface="+mn-lt"/>
                <a:ea typeface="+mn-ea"/>
                <a:cs typeface="+mn-cs"/>
              </a:rPr>
              <a:t> This method would be expensive and the team lacked experience in the use of PLC’s, and so they were ruled out. T</a:t>
            </a:r>
            <a:r>
              <a:rPr lang="en-GB" sz="1200" b="0" i="0" u="none" strike="noStrike" kern="1200" dirty="0" smtClean="0">
                <a:solidFill>
                  <a:schemeClr val="tx1"/>
                </a:solidFill>
                <a:effectLst/>
                <a:latin typeface="+mn-lt"/>
                <a:ea typeface="+mn-ea"/>
                <a:cs typeface="+mn-cs"/>
              </a:rPr>
              <a:t>he team found that the number of input and outputs on the raspberry pi were limited and the output power of each pin was also lower than what was required. We also had a lack of experience in</a:t>
            </a:r>
            <a:r>
              <a:rPr lang="en-GB" sz="1200" b="0" i="0" u="none" strike="noStrike" kern="1200" baseline="0" dirty="0" smtClean="0">
                <a:solidFill>
                  <a:schemeClr val="tx1"/>
                </a:solidFill>
                <a:effectLst/>
                <a:latin typeface="+mn-lt"/>
                <a:ea typeface="+mn-ea"/>
                <a:cs typeface="+mn-cs"/>
              </a:rPr>
              <a:t> the programming language compatible with the Raspberry Pi, and so were not comfortable with using it. Also, a</a:t>
            </a:r>
            <a:r>
              <a:rPr lang="en-GB" sz="1200" b="0" i="0" u="none" strike="noStrike" kern="1200" dirty="0" smtClean="0">
                <a:solidFill>
                  <a:schemeClr val="tx1"/>
                </a:solidFill>
                <a:effectLst/>
                <a:latin typeface="+mn-lt"/>
                <a:ea typeface="+mn-ea"/>
                <a:cs typeface="+mn-cs"/>
              </a:rPr>
              <a:t>s the project requires the ability to control stepper motors, there were no pre built libraries to help the programmers to control the stepper motors so it would require the programmers to build their own libraries from scratch, which would significantly and</a:t>
            </a:r>
            <a:r>
              <a:rPr lang="en-GB" sz="1200" b="0" i="0" u="none" strike="noStrike" kern="1200" baseline="0" dirty="0" smtClean="0">
                <a:solidFill>
                  <a:schemeClr val="tx1"/>
                </a:solidFill>
                <a:effectLst/>
                <a:latin typeface="+mn-lt"/>
                <a:ea typeface="+mn-ea"/>
                <a:cs typeface="+mn-cs"/>
              </a:rPr>
              <a:t> unnecessarily delay the project.</a:t>
            </a:r>
            <a:endParaRPr lang="en-GB" sz="1200" b="0" i="0" u="none" strike="noStrike" kern="1200" dirty="0" smtClean="0">
              <a:solidFill>
                <a:schemeClr val="tx1"/>
              </a:solidFill>
              <a:effectLst/>
              <a:latin typeface="+mn-lt"/>
              <a:ea typeface="+mn-ea"/>
              <a:cs typeface="+mn-cs"/>
            </a:endParaRPr>
          </a:p>
          <a:p>
            <a:endParaRPr lang="en-GB"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2C2ACC-CB16-48BD-97C4-18594FC7C2C3}" type="slidenum">
              <a:rPr lang="en-GB" smtClean="0"/>
              <a:t>12</a:t>
            </a:fld>
            <a:endParaRPr lang="en-GB"/>
          </a:p>
        </p:txBody>
      </p:sp>
    </p:spTree>
    <p:extLst>
      <p:ext uri="{BB962C8B-B14F-4D97-AF65-F5344CB8AC3E}">
        <p14:creationId xmlns:p14="http://schemas.microsoft.com/office/powerpoint/2010/main" val="319494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a:t>
            </a:r>
            <a:r>
              <a:rPr lang="en-GB" b="1" dirty="0" err="1" smtClean="0"/>
              <a:t>Nic</a:t>
            </a:r>
            <a:r>
              <a:rPr lang="en-GB" b="1" dirty="0" smtClean="0"/>
              <a:t>)</a:t>
            </a:r>
            <a:endParaRPr lang="en-GB" b="1" dirty="0"/>
          </a:p>
        </p:txBody>
      </p:sp>
      <p:sp>
        <p:nvSpPr>
          <p:cNvPr id="4" name="Slide Number Placeholder 3"/>
          <p:cNvSpPr>
            <a:spLocks noGrp="1"/>
          </p:cNvSpPr>
          <p:nvPr>
            <p:ph type="sldNum" sz="quarter" idx="10"/>
          </p:nvPr>
        </p:nvSpPr>
        <p:spPr/>
        <p:txBody>
          <a:bodyPr/>
          <a:lstStyle/>
          <a:p>
            <a:fld id="{B12C2ACC-CB16-48BD-97C4-18594FC7C2C3}" type="slidenum">
              <a:rPr lang="en-GB" smtClean="0"/>
              <a:t>13</a:t>
            </a:fld>
            <a:endParaRPr lang="en-GB"/>
          </a:p>
        </p:txBody>
      </p:sp>
    </p:spTree>
    <p:extLst>
      <p:ext uri="{BB962C8B-B14F-4D97-AF65-F5344CB8AC3E}">
        <p14:creationId xmlns:p14="http://schemas.microsoft.com/office/powerpoint/2010/main" val="3338576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smtClean="0">
                <a:solidFill>
                  <a:schemeClr val="tx1"/>
                </a:solidFill>
                <a:effectLst/>
                <a:latin typeface="+mn-lt"/>
                <a:ea typeface="+mn-ea"/>
                <a:cs typeface="+mn-cs"/>
              </a:rPr>
              <a:t>(Jacob)</a:t>
            </a:r>
          </a:p>
          <a:p>
            <a:pPr rtl="0"/>
            <a:r>
              <a:rPr lang="en-GB" sz="1200" b="0" i="0" u="none" strike="noStrike" kern="1200" dirty="0" smtClean="0">
                <a:solidFill>
                  <a:schemeClr val="tx1"/>
                </a:solidFill>
                <a:effectLst/>
                <a:latin typeface="+mn-lt"/>
                <a:ea typeface="+mn-ea"/>
                <a:cs typeface="+mn-cs"/>
              </a:rPr>
              <a:t>Since there was a need to drive 5 motors, the circuit had to comprise of 3 </a:t>
            </a:r>
            <a:r>
              <a:rPr lang="en-GB" sz="1200" b="0" i="0" u="none" strike="noStrike" kern="1200" dirty="0" err="1" smtClean="0">
                <a:solidFill>
                  <a:schemeClr val="tx1"/>
                </a:solidFill>
                <a:effectLst/>
                <a:latin typeface="+mn-lt"/>
                <a:ea typeface="+mn-ea"/>
                <a:cs typeface="+mn-cs"/>
              </a:rPr>
              <a:t>arduinos</a:t>
            </a:r>
            <a:r>
              <a:rPr lang="en-GB" sz="1200" b="0" i="0" u="none" strike="noStrike" kern="1200" dirty="0" smtClean="0">
                <a:solidFill>
                  <a:schemeClr val="tx1"/>
                </a:solidFill>
                <a:effectLst/>
                <a:latin typeface="+mn-lt"/>
                <a:ea typeface="+mn-ea"/>
                <a:cs typeface="+mn-cs"/>
              </a:rPr>
              <a:t> and 5 h-bridges. It was decided that a proper electrical schematic had to be designed to reduce the chance of making a mistake. The circuit design required a lot of research into programs that can be used to make schematics, as well as some components. Including filtering capacitors for power rails.</a:t>
            </a:r>
            <a:endParaRPr lang="en-GB"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
            </a:r>
            <a:br>
              <a:rPr lang="en-GB" dirty="0" smtClean="0"/>
            </a:br>
            <a:r>
              <a:rPr lang="en-GB" sz="1200" b="0" i="0" u="none" strike="noStrike" kern="1200" dirty="0" smtClean="0">
                <a:solidFill>
                  <a:schemeClr val="tx1"/>
                </a:solidFill>
                <a:effectLst/>
                <a:latin typeface="+mn-lt"/>
                <a:ea typeface="+mn-ea"/>
                <a:cs typeface="+mn-cs"/>
              </a:rPr>
              <a:t>Most of the circuit design was adapted from open source designs for the ATMEGA328P-PU chip, and changed to fit the form factor of our </a:t>
            </a:r>
            <a:r>
              <a:rPr lang="en-GB" sz="1200" b="0" i="0" u="none" strike="noStrike" kern="1200" dirty="0" err="1" smtClean="0">
                <a:solidFill>
                  <a:schemeClr val="tx1"/>
                </a:solidFill>
                <a:effectLst/>
                <a:latin typeface="+mn-lt"/>
                <a:ea typeface="+mn-ea"/>
                <a:cs typeface="+mn-cs"/>
              </a:rPr>
              <a:t>stripboard</a:t>
            </a:r>
            <a:r>
              <a:rPr lang="en-GB" sz="1200" b="0" i="0" u="none" strike="noStrike" kern="1200" dirty="0" smtClean="0">
                <a:solidFill>
                  <a:schemeClr val="tx1"/>
                </a:solidFill>
                <a:effectLst/>
                <a:latin typeface="+mn-lt"/>
                <a:ea typeface="+mn-ea"/>
                <a:cs typeface="+mn-cs"/>
              </a:rPr>
              <a:t> and to suit our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rtl="0"/>
            <a:r>
              <a:rPr lang="en-GB" sz="1200" b="0" i="0" u="none" strike="noStrike" kern="1200" dirty="0" smtClean="0">
                <a:solidFill>
                  <a:schemeClr val="tx1"/>
                </a:solidFill>
                <a:effectLst/>
                <a:latin typeface="+mn-lt"/>
                <a:ea typeface="+mn-ea"/>
                <a:cs typeface="+mn-cs"/>
              </a:rPr>
              <a:t>. The main changes were having three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chips that had to be isolated, the addition of five h-bridges, and three separate and isolated power rails. Each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required it’s own 5V supply that came from a VRM (voltage regulator module) which took an input of 9V-12V and outputted a stable 5V. This meant there had to be an input power rail of 9V-12V. </a:t>
            </a:r>
            <a:endParaRPr lang="en-GB" b="0" dirty="0" smtClean="0">
              <a:effectLst/>
            </a:endParaRPr>
          </a:p>
          <a:p>
            <a:r>
              <a:rPr lang="en-GB" dirty="0" smtClean="0"/>
              <a:t/>
            </a:r>
            <a:br>
              <a:rPr lang="en-GB" dirty="0" smtClean="0"/>
            </a:br>
            <a:r>
              <a:rPr lang="en-GB" sz="1200" b="0" i="0" u="none" strike="noStrike" kern="1200" dirty="0" smtClean="0">
                <a:solidFill>
                  <a:schemeClr val="tx1"/>
                </a:solidFill>
                <a:effectLst/>
                <a:latin typeface="+mn-lt"/>
                <a:ea typeface="+mn-ea"/>
                <a:cs typeface="+mn-cs"/>
              </a:rPr>
              <a:t>The H-bridges each took 4 power inputs, one that powered the logic gates and two that enabled each half of it, and one that powered the outputs. After consulting the data sheet on the h-bridges it was found 5V would be necessary, so a separate 5V power rail had to be provided. </a:t>
            </a:r>
          </a:p>
          <a:p>
            <a:endParaRPr lang="en-GB" sz="1200" b="0" i="0" u="none" strike="noStrike" kern="1200" dirty="0" smtClean="0">
              <a:solidFill>
                <a:schemeClr val="tx1"/>
              </a:solidFill>
              <a:effectLst/>
              <a:latin typeface="+mn-lt"/>
              <a:ea typeface="+mn-ea"/>
              <a:cs typeface="+mn-cs"/>
            </a:endParaRPr>
          </a:p>
          <a:p>
            <a:r>
              <a:rPr lang="en-GB" sz="1200" b="0" i="0" u="none" strike="noStrike" kern="1200" dirty="0" smtClean="0">
                <a:solidFill>
                  <a:schemeClr val="tx1"/>
                </a:solidFill>
                <a:effectLst/>
                <a:latin typeface="+mn-lt"/>
                <a:ea typeface="+mn-ea"/>
                <a:cs typeface="+mn-cs"/>
              </a:rPr>
              <a:t>Each H-bridge required a power supply for the motor, and since each motor required 12V at up to a current of 0.3 amperes each (1.2A in total) there was a need for the third and final separate power rail. This power rail only powered the motors, and it has a capacitor across it and a ground rail to reduce the noise that is created due to the operation of the H-bridges. </a:t>
            </a:r>
          </a:p>
          <a:p>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To communicate between the computer and the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chips, an FTDI header had to be put on the board for each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It is a 5 pin header that is wired up to the RX and TX pins of the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and to the reset pin (through a decoupling capacitor), and the ground was connected to the ground of the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power circuitry to ensure both the FTDI chip and Arduino had the same reference point. The FTDI chip is connected to the computer with a mini USB cable; this allows for serial communication to and from the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and the ability to upload ‘sketches’ (programs/software) to the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a:t>
            </a:r>
            <a:endParaRPr lang="en-GB" b="0" dirty="0" smtClean="0">
              <a:effectLst/>
            </a:endParaRPr>
          </a:p>
          <a:p>
            <a:r>
              <a:rPr lang="en-GB" dirty="0" smtClean="0"/>
              <a:t/>
            </a:r>
            <a:br>
              <a:rPr lang="en-GB" dirty="0" smtClean="0"/>
            </a:br>
            <a:endParaRPr lang="en-GB"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2C2ACC-CB16-48BD-97C4-18594FC7C2C3}" type="slidenum">
              <a:rPr lang="en-GB" smtClean="0"/>
              <a:t>14</a:t>
            </a:fld>
            <a:endParaRPr lang="en-GB"/>
          </a:p>
        </p:txBody>
      </p:sp>
    </p:spTree>
    <p:extLst>
      <p:ext uri="{BB962C8B-B14F-4D97-AF65-F5344CB8AC3E}">
        <p14:creationId xmlns:p14="http://schemas.microsoft.com/office/powerpoint/2010/main" val="104890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smtClean="0">
                <a:solidFill>
                  <a:schemeClr val="tx1"/>
                </a:solidFill>
                <a:effectLst/>
                <a:latin typeface="+mn-lt"/>
                <a:ea typeface="+mn-ea"/>
                <a:cs typeface="+mn-cs"/>
              </a:rPr>
              <a:t>(Kathryn)</a:t>
            </a:r>
          </a:p>
          <a:p>
            <a:r>
              <a:rPr lang="en-GB" sz="1200" b="0" i="0" u="none" strike="noStrike" kern="1200" dirty="0" smtClean="0">
                <a:solidFill>
                  <a:schemeClr val="tx1"/>
                </a:solidFill>
                <a:effectLst/>
                <a:latin typeface="+mn-lt"/>
                <a:ea typeface="+mn-ea"/>
                <a:cs typeface="+mn-cs"/>
              </a:rPr>
              <a:t>Research was conducted on inter-Arduino communication by sourcing the Information from the Arduino site. The best method found was to use the wire() library as this was similar to other methods previously used by members in the group and was simple. However for this project this library was inappropriate</a:t>
            </a:r>
            <a:r>
              <a:rPr lang="en-GB" sz="1200" b="0" i="0" u="none" strike="noStrike" kern="1200" baseline="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rPr>
              <a:t>as the correct order of communication could not be achieved by running two Arduinos off a central ‘master’ using the wire library. Only one message could be sent at a time. Changing to </a:t>
            </a:r>
            <a:r>
              <a:rPr lang="en-GB" sz="1200" b="0" i="0" u="none" strike="noStrike" kern="1200" dirty="0" err="1" smtClean="0">
                <a:solidFill>
                  <a:schemeClr val="tx1"/>
                </a:solidFill>
                <a:effectLst/>
                <a:latin typeface="+mn-lt"/>
                <a:ea typeface="+mn-ea"/>
                <a:cs typeface="+mn-cs"/>
              </a:rPr>
              <a:t>software.serial</a:t>
            </a:r>
            <a:r>
              <a:rPr lang="en-GB" sz="1200" b="0" i="0" u="none" strike="noStrike" kern="1200" dirty="0" smtClean="0">
                <a:solidFill>
                  <a:schemeClr val="tx1"/>
                </a:solidFill>
                <a:effectLst/>
                <a:latin typeface="+mn-lt"/>
                <a:ea typeface="+mn-ea"/>
                <a:cs typeface="+mn-cs"/>
              </a:rPr>
              <a:t>() enabled effective communication between the three Arduinos so that messages were sent from the central Arduino to the others at the same time. </a:t>
            </a:r>
          </a:p>
          <a:p>
            <a:r>
              <a:rPr lang="en-GB" sz="1200" b="1" i="0" u="none" strike="noStrike" kern="120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rPr>
              <a:t>To be able to program the Arduinos, basic coding skills in this area were needed. To gain experience the Arduino website was used to reference key terms, syntax and example codes. Other websites and forums were used to explore multiple ways of solving similar problems which would contribute to the final code. Methods such as Pseudo code helped to model what the code needed to achieve in what order, and flow charts showed which message was sent by which Arduino and when it was received. </a:t>
            </a:r>
            <a:endParaRPr lang="en-GB" dirty="0" smtClean="0"/>
          </a:p>
          <a:p>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15</a:t>
            </a:fld>
            <a:endParaRPr lang="en-GB"/>
          </a:p>
        </p:txBody>
      </p:sp>
    </p:spTree>
    <p:extLst>
      <p:ext uri="{BB962C8B-B14F-4D97-AF65-F5344CB8AC3E}">
        <p14:creationId xmlns:p14="http://schemas.microsoft.com/office/powerpoint/2010/main" val="895825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(Ethan)</a:t>
            </a:r>
          </a:p>
          <a:p>
            <a:r>
              <a:rPr lang="en-GB" dirty="0" smtClean="0"/>
              <a:t>Having the chance</a:t>
            </a:r>
            <a:r>
              <a:rPr lang="en-GB" baseline="0" dirty="0" smtClean="0"/>
              <a:t> to go to Liverpool and use the universities equipment and resources meant we could make much progress on the model.</a:t>
            </a:r>
          </a:p>
          <a:p>
            <a:r>
              <a:rPr lang="en-GB" baseline="0" dirty="0" smtClean="0"/>
              <a:t>We intended to build the box completely and have all the winch drums/spools created.</a:t>
            </a:r>
          </a:p>
          <a:p>
            <a:r>
              <a:rPr lang="en-GB" baseline="0" dirty="0" smtClean="0"/>
              <a:t>We intended to finish the program for the </a:t>
            </a:r>
            <a:r>
              <a:rPr lang="en-GB" baseline="0" dirty="0" err="1" smtClean="0"/>
              <a:t>arduinos</a:t>
            </a:r>
            <a:r>
              <a:rPr lang="en-GB" baseline="0" dirty="0" smtClean="0"/>
              <a:t> and make significant progress on the main program to calculate how much each motor should move based on user inputted coordinates. We also planned to have the circuit board built and tested. </a:t>
            </a:r>
          </a:p>
          <a:p>
            <a:r>
              <a:rPr lang="en-GB" baseline="0" dirty="0" smtClean="0"/>
              <a:t>Testing </a:t>
            </a: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16</a:t>
            </a:fld>
            <a:endParaRPr lang="en-GB"/>
          </a:p>
        </p:txBody>
      </p:sp>
    </p:spTree>
    <p:extLst>
      <p:ext uri="{BB962C8B-B14F-4D97-AF65-F5344CB8AC3E}">
        <p14:creationId xmlns:p14="http://schemas.microsoft.com/office/powerpoint/2010/main" val="274385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a:t>
            </a:r>
            <a:r>
              <a:rPr lang="en-GB" b="1" dirty="0" err="1" smtClean="0"/>
              <a:t>Nic</a:t>
            </a:r>
            <a:r>
              <a:rPr lang="en-GB" b="1" dirty="0" smtClean="0"/>
              <a:t>)</a:t>
            </a:r>
          </a:p>
          <a:p>
            <a:r>
              <a:rPr lang="en-GB" dirty="0" smtClean="0"/>
              <a:t>By the end of the</a:t>
            </a:r>
            <a:r>
              <a:rPr lang="en-GB" baseline="0" dirty="0" smtClean="0"/>
              <a:t> trip to Liverpool we hadn’t completely everything we had set out to. The program for the Arduinos was finished but could not be tested as the circuit hadn’t yet been completed and tested itself. The box had been built and all components attached together, and the motors had been prepared for connecting in the circuit. The main program to calculate the motor movements wasn’t completed either however this was not crucial at the time as it could not be used until the physical elements of the project were completed. </a:t>
            </a: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17</a:t>
            </a:fld>
            <a:endParaRPr lang="en-GB"/>
          </a:p>
        </p:txBody>
      </p:sp>
    </p:spTree>
    <p:extLst>
      <p:ext uri="{BB962C8B-B14F-4D97-AF65-F5344CB8AC3E}">
        <p14:creationId xmlns:p14="http://schemas.microsoft.com/office/powerpoint/2010/main" val="116177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smtClean="0">
                <a:solidFill>
                  <a:schemeClr val="tx1"/>
                </a:solidFill>
                <a:effectLst/>
                <a:latin typeface="+mn-lt"/>
                <a:ea typeface="+mn-ea"/>
                <a:cs typeface="+mn-cs"/>
              </a:rPr>
              <a:t>(Jacob)</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smtClean="0">
                <a:solidFill>
                  <a:schemeClr val="tx1"/>
                </a:solidFill>
                <a:effectLst/>
                <a:latin typeface="+mn-lt"/>
                <a:ea typeface="+mn-ea"/>
                <a:cs typeface="+mn-cs"/>
              </a:rPr>
              <a:t>A</a:t>
            </a:r>
            <a:r>
              <a:rPr lang="en-GB" sz="1200" b="0" i="0" u="none" strike="noStrike" kern="1200" baseline="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rPr>
              <a:t>small test circuit</a:t>
            </a:r>
            <a:r>
              <a:rPr lang="en-GB" sz="1200" b="0" i="0" u="none" strike="noStrike" kern="1200" baseline="0" dirty="0" smtClean="0">
                <a:solidFill>
                  <a:schemeClr val="tx1"/>
                </a:solidFill>
                <a:effectLst/>
                <a:latin typeface="+mn-lt"/>
                <a:ea typeface="+mn-ea"/>
                <a:cs typeface="+mn-cs"/>
              </a:rPr>
              <a:t> was built to test the concept.</a:t>
            </a:r>
            <a:r>
              <a:rPr lang="en-GB" sz="1200" b="0" i="0" u="none" strike="noStrike" kern="1200" dirty="0" smtClean="0">
                <a:solidFill>
                  <a:schemeClr val="tx1"/>
                </a:solidFill>
                <a:effectLst/>
                <a:latin typeface="+mn-lt"/>
                <a:ea typeface="+mn-ea"/>
                <a:cs typeface="+mn-cs"/>
              </a:rPr>
              <a:t> A simple breadboard circuit consisting of two H-bridges (motor drivers), and an Arduino Uno was built. Two motors could be tested at a time. The Arduino Uno was programmed with simple program that would turn motor 1 a full revolution clockwise, and motor 2 a full revolution anticlockwise. This would test the ability of one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driving two motors through two H-bridges. Testing all 5 motors proved that a single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can run two motors in opposite corners with no delay confirming our proposed solution was viable. It also confirmed all five motors were working and could support a mass of 100g, which was a requirement for the model set by the engineers.</a:t>
            </a:r>
            <a:r>
              <a:rPr lang="en-GB" dirty="0" smtClean="0"/>
              <a:t/>
            </a:r>
            <a:br>
              <a:rPr lang="en-GB" dirty="0" smtClean="0"/>
            </a:br>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To test the</a:t>
            </a:r>
            <a:r>
              <a:rPr lang="en-GB" sz="1200" b="0" i="0" u="none" strike="noStrike" kern="1200" baseline="0" dirty="0" smtClean="0">
                <a:solidFill>
                  <a:schemeClr val="tx1"/>
                </a:solidFill>
                <a:effectLst/>
                <a:latin typeface="+mn-lt"/>
                <a:ea typeface="+mn-ea"/>
                <a:cs typeface="+mn-cs"/>
              </a:rPr>
              <a:t> circuit</a:t>
            </a:r>
            <a:r>
              <a:rPr lang="en-GB" sz="1200" b="0" i="0" u="none" strike="noStrike" kern="1200" dirty="0" smtClean="0">
                <a:solidFill>
                  <a:schemeClr val="tx1"/>
                </a:solidFill>
                <a:effectLst/>
                <a:latin typeface="+mn-lt"/>
                <a:ea typeface="+mn-ea"/>
                <a:cs typeface="+mn-cs"/>
              </a:rPr>
              <a:t> initially, a </a:t>
            </a:r>
            <a:r>
              <a:rPr lang="en-GB" sz="1200" b="0" i="0" u="none" strike="noStrike" kern="1200" dirty="0" err="1" smtClean="0">
                <a:solidFill>
                  <a:schemeClr val="tx1"/>
                </a:solidFill>
                <a:effectLst/>
                <a:latin typeface="+mn-lt"/>
                <a:ea typeface="+mn-ea"/>
                <a:cs typeface="+mn-cs"/>
              </a:rPr>
              <a:t>multimeter</a:t>
            </a:r>
            <a:r>
              <a:rPr lang="en-GB" sz="1200" b="0" i="0" u="none" strike="noStrike" kern="1200" dirty="0" smtClean="0">
                <a:solidFill>
                  <a:schemeClr val="tx1"/>
                </a:solidFill>
                <a:effectLst/>
                <a:latin typeface="+mn-lt"/>
                <a:ea typeface="+mn-ea"/>
                <a:cs typeface="+mn-cs"/>
              </a:rPr>
              <a:t> was used in continuity testing mode to check for any short circuits that could damage any of the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ATMEGA328P-PU chips, or the H-bridges. After this, power was connected up to the board without any chips in place and a </a:t>
            </a:r>
            <a:r>
              <a:rPr lang="en-GB" sz="1200" b="0" i="0" u="none" strike="noStrike" kern="1200" dirty="0" err="1" smtClean="0">
                <a:solidFill>
                  <a:schemeClr val="tx1"/>
                </a:solidFill>
                <a:effectLst/>
                <a:latin typeface="+mn-lt"/>
                <a:ea typeface="+mn-ea"/>
                <a:cs typeface="+mn-cs"/>
              </a:rPr>
              <a:t>multimeter</a:t>
            </a:r>
            <a:r>
              <a:rPr lang="en-GB" sz="1200" b="0" i="0" u="none" strike="noStrike" kern="1200" dirty="0" smtClean="0">
                <a:solidFill>
                  <a:schemeClr val="tx1"/>
                </a:solidFill>
                <a:effectLst/>
                <a:latin typeface="+mn-lt"/>
                <a:ea typeface="+mn-ea"/>
                <a:cs typeface="+mn-cs"/>
              </a:rPr>
              <a:t> in voltmeter mode was used to check the voltages were correct at each pin. This ensured that no chips would be damaged after they were put in. Finally, after ensuring that the chips would be safe from any shocks/ static discharges or short circuits they were inserted into the IC holders and the board was powered. </a:t>
            </a:r>
          </a:p>
          <a:p>
            <a:pPr rtl="0"/>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After powering the board, each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had a simple program uploaded onto them, that would flash the red LED connected to digital pin 13 ensuring the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was in working order. A program was then loaded that would just turn the motors connected to the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to ensure that the connections between the </a:t>
            </a:r>
            <a:r>
              <a:rPr lang="en-GB" sz="1200" b="0" i="0" u="none" strike="noStrike" kern="1200" dirty="0" err="1" smtClean="0">
                <a:solidFill>
                  <a:schemeClr val="tx1"/>
                </a:solidFill>
                <a:effectLst/>
                <a:latin typeface="+mn-lt"/>
                <a:ea typeface="+mn-ea"/>
                <a:cs typeface="+mn-cs"/>
              </a:rPr>
              <a:t>arduino</a:t>
            </a:r>
            <a:r>
              <a:rPr lang="en-GB" sz="1200" b="0" i="0" u="none" strike="noStrike" kern="1200" dirty="0" smtClean="0">
                <a:solidFill>
                  <a:schemeClr val="tx1"/>
                </a:solidFill>
                <a:effectLst/>
                <a:latin typeface="+mn-lt"/>
                <a:ea typeface="+mn-ea"/>
                <a:cs typeface="+mn-cs"/>
              </a:rPr>
              <a:t> and H-bridge were good.</a:t>
            </a: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18</a:t>
            </a:fld>
            <a:endParaRPr lang="en-GB"/>
          </a:p>
        </p:txBody>
      </p:sp>
    </p:spTree>
    <p:extLst>
      <p:ext uri="{BB962C8B-B14F-4D97-AF65-F5344CB8AC3E}">
        <p14:creationId xmlns:p14="http://schemas.microsoft.com/office/powerpoint/2010/main" val="849300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smtClean="0">
                <a:solidFill>
                  <a:schemeClr val="tx1"/>
                </a:solidFill>
                <a:effectLst/>
                <a:latin typeface="+mn-lt"/>
                <a:ea typeface="+mn-ea"/>
                <a:cs typeface="+mn-cs"/>
              </a:rPr>
              <a:t>(</a:t>
            </a:r>
            <a:r>
              <a:rPr lang="en-GB" sz="1200" b="1" i="0" u="none" strike="noStrike" kern="1200" dirty="0" smtClean="0">
                <a:solidFill>
                  <a:schemeClr val="tx1"/>
                </a:solidFill>
                <a:effectLst/>
                <a:latin typeface="+mn-lt"/>
                <a:ea typeface="+mn-ea"/>
                <a:cs typeface="+mn-cs"/>
              </a:rPr>
              <a:t>Kathryn</a:t>
            </a:r>
            <a:r>
              <a:rPr lang="en-GB" sz="1200" b="1" i="0" u="none" strike="noStrike" kern="1200" dirty="0" smtClean="0">
                <a:solidFill>
                  <a:schemeClr val="tx1"/>
                </a:solidFill>
                <a:effectLst/>
                <a:latin typeface="+mn-lt"/>
                <a:ea typeface="+mn-ea"/>
                <a:cs typeface="+mn-cs"/>
              </a:rPr>
              <a:t>)</a:t>
            </a:r>
          </a:p>
          <a:p>
            <a:r>
              <a:rPr lang="en-GB" sz="1200" b="0" i="0" u="none" strike="noStrike" kern="1200" dirty="0" smtClean="0">
                <a:solidFill>
                  <a:schemeClr val="tx1"/>
                </a:solidFill>
                <a:effectLst/>
                <a:latin typeface="+mn-lt"/>
                <a:ea typeface="+mn-ea"/>
                <a:cs typeface="+mn-cs"/>
              </a:rPr>
              <a:t>Whilst developing the hardware in Liverpool University the software was initially planned and written. Initially it was written for a Linux based system however later it was found out that the software would work better on a windows system. This was discovered while testing the communication between the computer and the circuit. This required a complete rewrite of the computer side of the software. </a:t>
            </a:r>
          </a:p>
          <a:p>
            <a:r>
              <a:rPr lang="en-GB" sz="1200" b="0" i="0" u="none" strike="noStrike" kern="1200" dirty="0" smtClean="0">
                <a:solidFill>
                  <a:schemeClr val="tx1"/>
                </a:solidFill>
                <a:effectLst/>
                <a:latin typeface="+mn-lt"/>
                <a:ea typeface="+mn-ea"/>
                <a:cs typeface="+mn-cs"/>
              </a:rPr>
              <a:t>Initially, after writing the software it was tested with hypothetical values by hand to find that the correct outputs were given and to ensure the computer software would send the correct signals to the circuit board and the circuit board would respond correctly (also known as ‘dry testing’) . The dry testing appeared to show the software would work fine. However, while testing the finished circuit and software in unison, there were problems found with handshaking and communicating between the computer software and the main Arduino. This resulted in a lot of debugging and reprogramming of both the computer software and the software on the Arduinos. </a:t>
            </a: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19</a:t>
            </a:fld>
            <a:endParaRPr lang="en-GB"/>
          </a:p>
        </p:txBody>
      </p:sp>
    </p:spTree>
    <p:extLst>
      <p:ext uri="{BB962C8B-B14F-4D97-AF65-F5344CB8AC3E}">
        <p14:creationId xmlns:p14="http://schemas.microsoft.com/office/powerpoint/2010/main" val="99756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1" baseline="0" dirty="0" smtClean="0"/>
              <a:t>(Ethan)</a:t>
            </a:r>
            <a:endParaRPr lang="en-GB" b="1" baseline="0" dirty="0" smtClean="0"/>
          </a:p>
          <a:p>
            <a:r>
              <a:rPr lang="en-GB" baseline="0" dirty="0" smtClean="0"/>
              <a:t>Introduce project:</a:t>
            </a:r>
          </a:p>
          <a:p>
            <a:pPr marL="171450" indent="-171450">
              <a:buFontTx/>
              <a:buChar char="-"/>
            </a:pPr>
            <a:r>
              <a:rPr lang="en-GB" baseline="0" dirty="0" smtClean="0"/>
              <a:t>Who NES are</a:t>
            </a:r>
          </a:p>
          <a:p>
            <a:pPr marL="171450" indent="-171450">
              <a:buFontTx/>
              <a:buChar char="-"/>
            </a:pPr>
            <a:r>
              <a:rPr lang="en-GB" baseline="0" dirty="0" smtClean="0"/>
              <a:t>what have we been asked to do </a:t>
            </a:r>
          </a:p>
          <a:p>
            <a:pPr marL="0" indent="0">
              <a:buFontTx/>
              <a:buNone/>
            </a:pPr>
            <a:endParaRPr lang="en-GB" baseline="0" dirty="0" smtClean="0"/>
          </a:p>
        </p:txBody>
      </p:sp>
      <p:sp>
        <p:nvSpPr>
          <p:cNvPr id="4" name="Slide Number Placeholder 3"/>
          <p:cNvSpPr>
            <a:spLocks noGrp="1"/>
          </p:cNvSpPr>
          <p:nvPr>
            <p:ph type="sldNum" sz="quarter" idx="10"/>
          </p:nvPr>
        </p:nvSpPr>
        <p:spPr/>
        <p:txBody>
          <a:bodyPr/>
          <a:lstStyle/>
          <a:p>
            <a:fld id="{B12C2ACC-CB16-48BD-97C4-18594FC7C2C3}" type="slidenum">
              <a:rPr lang="en-GB" smtClean="0"/>
              <a:t>2</a:t>
            </a:fld>
            <a:endParaRPr lang="en-GB"/>
          </a:p>
        </p:txBody>
      </p:sp>
    </p:spTree>
    <p:extLst>
      <p:ext uri="{BB962C8B-B14F-4D97-AF65-F5344CB8AC3E}">
        <p14:creationId xmlns:p14="http://schemas.microsoft.com/office/powerpoint/2010/main" val="4096495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smtClean="0">
                <a:solidFill>
                  <a:schemeClr val="tx1"/>
                </a:solidFill>
                <a:effectLst/>
                <a:latin typeface="+mn-lt"/>
                <a:ea typeface="+mn-ea"/>
                <a:cs typeface="+mn-cs"/>
              </a:rPr>
              <a:t>(</a:t>
            </a:r>
            <a:r>
              <a:rPr lang="en-GB" sz="1200" b="1" i="0" u="none" strike="noStrike" kern="1200" dirty="0" err="1" smtClean="0">
                <a:solidFill>
                  <a:schemeClr val="tx1"/>
                </a:solidFill>
                <a:effectLst/>
                <a:latin typeface="+mn-lt"/>
                <a:ea typeface="+mn-ea"/>
                <a:cs typeface="+mn-cs"/>
              </a:rPr>
              <a:t>Nic</a:t>
            </a:r>
            <a:r>
              <a:rPr lang="en-GB" sz="1200" b="1" i="0" u="none" strike="noStrike" kern="1200" dirty="0" smtClean="0">
                <a:solidFill>
                  <a:schemeClr val="tx1"/>
                </a:solidFill>
                <a:effectLst/>
                <a:latin typeface="+mn-lt"/>
                <a:ea typeface="+mn-ea"/>
                <a:cs typeface="+mn-cs"/>
              </a:rPr>
              <a:t>)</a:t>
            </a:r>
          </a:p>
          <a:p>
            <a:pPr rtl="0"/>
            <a:r>
              <a:rPr lang="en-GB" sz="1200" b="0" i="0" u="none" strike="noStrike" kern="1200" dirty="0" smtClean="0">
                <a:solidFill>
                  <a:schemeClr val="tx1"/>
                </a:solidFill>
                <a:effectLst/>
                <a:latin typeface="+mn-lt"/>
                <a:ea typeface="+mn-ea"/>
                <a:cs typeface="+mn-cs"/>
              </a:rPr>
              <a:t>The proposed solution used stepper motors to move the ropes and the bucket around. Currently , there are no stepper motors with sufficient power/torque output or accuracy (in terms of steps per revolution) that would be required at NES and to build their own would</a:t>
            </a:r>
            <a:r>
              <a:rPr lang="en-GB" sz="1200" b="0" i="0" u="none" strike="noStrike" kern="1200" baseline="0" dirty="0" smtClean="0">
                <a:solidFill>
                  <a:schemeClr val="tx1"/>
                </a:solidFill>
                <a:effectLst/>
                <a:latin typeface="+mn-lt"/>
                <a:ea typeface="+mn-ea"/>
                <a:cs typeface="+mn-cs"/>
              </a:rPr>
              <a:t> be </a:t>
            </a:r>
            <a:r>
              <a:rPr lang="en-GB" sz="1200" b="0" i="0" u="none" strike="noStrike" kern="1200" dirty="0" smtClean="0">
                <a:solidFill>
                  <a:schemeClr val="tx1"/>
                </a:solidFill>
                <a:effectLst/>
                <a:latin typeface="+mn-lt"/>
                <a:ea typeface="+mn-ea"/>
                <a:cs typeface="+mn-cs"/>
              </a:rPr>
              <a:t>extremely costly. It is therefore recommended that NES use conventional DC motors and a custom gearing system that can finely control the output and hence the position of the main rope. A feedback system</a:t>
            </a:r>
            <a:r>
              <a:rPr lang="en-GB" sz="1200" b="0" i="0" u="none" strike="noStrike" kern="1200" baseline="0" dirty="0" smtClean="0">
                <a:solidFill>
                  <a:schemeClr val="tx1"/>
                </a:solidFill>
                <a:effectLst/>
                <a:latin typeface="+mn-lt"/>
                <a:ea typeface="+mn-ea"/>
                <a:cs typeface="+mn-cs"/>
              </a:rPr>
              <a:t> would also be required</a:t>
            </a:r>
            <a:r>
              <a:rPr lang="en-GB" sz="1200" b="0" i="0" u="none" strike="noStrike" kern="1200" dirty="0" smtClean="0">
                <a:solidFill>
                  <a:schemeClr val="tx1"/>
                </a:solidFill>
                <a:effectLst/>
                <a:latin typeface="+mn-lt"/>
                <a:ea typeface="+mn-ea"/>
                <a:cs typeface="+mn-cs"/>
              </a:rPr>
              <a:t>, allowing the operator to know the rope’s exact position.</a:t>
            </a:r>
            <a:endParaRPr lang="en-GB" b="0" dirty="0" smtClean="0">
              <a:effectLst/>
            </a:endParaRPr>
          </a:p>
          <a:p>
            <a:pPr rtl="0"/>
            <a:r>
              <a:rPr lang="en-GB" sz="1200" b="0" i="0" u="none" strike="noStrike" kern="1200" dirty="0" smtClean="0">
                <a:solidFill>
                  <a:schemeClr val="tx1"/>
                </a:solidFill>
                <a:effectLst/>
                <a:latin typeface="+mn-lt"/>
                <a:ea typeface="+mn-ea"/>
                <a:cs typeface="+mn-cs"/>
              </a:rPr>
              <a:t>For the control system it would be recommended for NES uses a series of PLCs’ (Programmable logic controllers). These are industrial controllers for very specific purposes,</a:t>
            </a:r>
            <a:r>
              <a:rPr lang="en-GB" sz="1200" b="0" i="0" u="none" strike="noStrike" kern="1200" baseline="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rPr>
              <a:t>are</a:t>
            </a:r>
            <a:r>
              <a:rPr lang="en-GB" sz="1200" b="0" i="0" u="none" strike="noStrike" kern="1200" baseline="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rPr>
              <a:t>easier to program in an industrial environment and are universal for control. NES would require a few PLCS to control all of the motors in tandem and it also allows for a safe</a:t>
            </a:r>
            <a:r>
              <a:rPr lang="en-GB" sz="1200" b="0" i="0" u="none" strike="noStrike" kern="1200" baseline="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rPr>
              <a:t>environment.</a:t>
            </a:r>
            <a:endParaRPr lang="en-GB" b="0" dirty="0" smtClean="0">
              <a:effectLst/>
            </a:endParaRPr>
          </a:p>
          <a:p>
            <a:pPr rtl="0"/>
            <a:r>
              <a:rPr lang="en-GB" sz="1200" b="0" i="0" u="none" strike="noStrike" kern="1200" dirty="0" smtClean="0">
                <a:solidFill>
                  <a:schemeClr val="tx1"/>
                </a:solidFill>
                <a:effectLst/>
                <a:latin typeface="+mn-lt"/>
                <a:ea typeface="+mn-ea"/>
                <a:cs typeface="+mn-cs"/>
              </a:rPr>
              <a:t>For the actual ropes used in the system, NES may need to use thick steel anti-twist cable to move the plate</a:t>
            </a:r>
            <a:r>
              <a:rPr lang="en-GB" sz="1200" b="0" i="0" u="none" strike="noStrike" kern="1200" baseline="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rPr>
              <a:t>in the container. This is so that the cable can withstand strain and stress over a large amount of time without breaking. It also reduces risk of breakages.</a:t>
            </a:r>
            <a:endParaRPr lang="en-GB" b="0" dirty="0" smtClean="0">
              <a:effectLst/>
            </a:endParaRPr>
          </a:p>
        </p:txBody>
      </p:sp>
      <p:sp>
        <p:nvSpPr>
          <p:cNvPr id="4" name="Slide Number Placeholder 3"/>
          <p:cNvSpPr>
            <a:spLocks noGrp="1"/>
          </p:cNvSpPr>
          <p:nvPr>
            <p:ph type="sldNum" sz="quarter" idx="10"/>
          </p:nvPr>
        </p:nvSpPr>
        <p:spPr/>
        <p:txBody>
          <a:bodyPr/>
          <a:lstStyle/>
          <a:p>
            <a:fld id="{B12C2ACC-CB16-48BD-97C4-18594FC7C2C3}" type="slidenum">
              <a:rPr lang="en-GB" smtClean="0"/>
              <a:t>20</a:t>
            </a:fld>
            <a:endParaRPr lang="en-GB"/>
          </a:p>
        </p:txBody>
      </p:sp>
    </p:spTree>
    <p:extLst>
      <p:ext uri="{BB962C8B-B14F-4D97-AF65-F5344CB8AC3E}">
        <p14:creationId xmlns:p14="http://schemas.microsoft.com/office/powerpoint/2010/main" val="391305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(Ethan)</a:t>
            </a:r>
            <a:endParaRPr lang="en-GB" b="1" dirty="0"/>
          </a:p>
        </p:txBody>
      </p:sp>
      <p:sp>
        <p:nvSpPr>
          <p:cNvPr id="4" name="Slide Number Placeholder 3"/>
          <p:cNvSpPr>
            <a:spLocks noGrp="1"/>
          </p:cNvSpPr>
          <p:nvPr>
            <p:ph type="sldNum" sz="quarter" idx="10"/>
          </p:nvPr>
        </p:nvSpPr>
        <p:spPr/>
        <p:txBody>
          <a:bodyPr/>
          <a:lstStyle/>
          <a:p>
            <a:fld id="{B12C2ACC-CB16-48BD-97C4-18594FC7C2C3}" type="slidenum">
              <a:rPr lang="en-GB" smtClean="0"/>
              <a:t>22</a:t>
            </a:fld>
            <a:endParaRPr lang="en-GB"/>
          </a:p>
        </p:txBody>
      </p:sp>
    </p:spTree>
    <p:extLst>
      <p:ext uri="{BB962C8B-B14F-4D97-AF65-F5344CB8AC3E}">
        <p14:creationId xmlns:p14="http://schemas.microsoft.com/office/powerpoint/2010/main" val="228877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smtClean="0"/>
              <a:t>(</a:t>
            </a:r>
            <a:r>
              <a:rPr lang="en-GB" b="1" i="0" dirty="0" err="1" smtClean="0"/>
              <a:t>Nic</a:t>
            </a:r>
            <a:r>
              <a:rPr lang="en-GB" b="1" i="0" dirty="0" smtClean="0"/>
              <a:t>)</a:t>
            </a:r>
          </a:p>
          <a:p>
            <a:r>
              <a:rPr lang="en-GB" b="0" i="0" dirty="0" smtClean="0"/>
              <a:t>Currently, there is</a:t>
            </a:r>
            <a:r>
              <a:rPr lang="en-GB" b="0" i="0" baseline="0" dirty="0" smtClean="0"/>
              <a:t> nuclear waste from </a:t>
            </a:r>
            <a:r>
              <a:rPr lang="en-GB" b="0" i="0" dirty="0" smtClean="0"/>
              <a:t>the early days of the nuclear industry in the UK (1950s-60s) </a:t>
            </a:r>
            <a:r>
              <a:rPr lang="en-GB" b="0" i="0" baseline="0" dirty="0" smtClean="0"/>
              <a:t>buried in concrete silos underground.  NES have a scheme where a </a:t>
            </a:r>
            <a:r>
              <a:rPr lang="en-GB" b="0" i="0" dirty="0" smtClean="0"/>
              <a:t>hydraulically operated bucket suspended from a wire rope winch retrieves the waste</a:t>
            </a:r>
            <a:r>
              <a:rPr lang="en-GB" b="0" i="0" baseline="0" dirty="0" smtClean="0"/>
              <a:t> to be disposed off. Access to the silo is through an aperture in its roof and the system is surrounded by a shielded box which can be moved across the different silos. However they have no way of positioning the bucket within each silo, and so to adequately clear the waste a wire rope positioning system is necessary. </a:t>
            </a:r>
          </a:p>
          <a:p>
            <a:r>
              <a:rPr lang="en-GB" b="0" i="0" baseline="0" dirty="0" smtClean="0"/>
              <a:t>Our brief was to design such a system.</a:t>
            </a:r>
            <a:endParaRPr lang="en-GB" b="0" i="0" dirty="0" smtClean="0"/>
          </a:p>
          <a:p>
            <a:endParaRPr lang="en-GB" i="1" dirty="0" smtClean="0"/>
          </a:p>
          <a:p>
            <a:endParaRPr lang="en-GB" i="1" dirty="0" smtClean="0"/>
          </a:p>
        </p:txBody>
      </p:sp>
      <p:sp>
        <p:nvSpPr>
          <p:cNvPr id="4" name="Slide Number Placeholder 3"/>
          <p:cNvSpPr>
            <a:spLocks noGrp="1"/>
          </p:cNvSpPr>
          <p:nvPr>
            <p:ph type="sldNum" sz="quarter" idx="10"/>
          </p:nvPr>
        </p:nvSpPr>
        <p:spPr/>
        <p:txBody>
          <a:bodyPr/>
          <a:lstStyle/>
          <a:p>
            <a:fld id="{B12C2ACC-CB16-48BD-97C4-18594FC7C2C3}" type="slidenum">
              <a:rPr lang="en-GB" smtClean="0"/>
              <a:t>3</a:t>
            </a:fld>
            <a:endParaRPr lang="en-GB"/>
          </a:p>
        </p:txBody>
      </p:sp>
    </p:spTree>
    <p:extLst>
      <p:ext uri="{BB962C8B-B14F-4D97-AF65-F5344CB8AC3E}">
        <p14:creationId xmlns:p14="http://schemas.microsoft.com/office/powerpoint/2010/main" val="173642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fontAlgn="base">
              <a:buFont typeface="Arial" panose="020B0604020202020204" pitchFamily="34" charset="0"/>
              <a:buChar char="•"/>
            </a:pPr>
            <a:r>
              <a:rPr lang="en-GB" sz="1200" b="1" dirty="0" smtClean="0">
                <a:solidFill>
                  <a:schemeClr val="bg1"/>
                </a:solidFill>
              </a:rPr>
              <a:t>(</a:t>
            </a:r>
            <a:r>
              <a:rPr lang="en-GB" sz="1200" b="1" dirty="0" err="1" smtClean="0">
                <a:solidFill>
                  <a:schemeClr val="bg1"/>
                </a:solidFill>
              </a:rPr>
              <a:t>kathryn</a:t>
            </a:r>
            <a:r>
              <a:rPr lang="en-GB" sz="1200" b="1" dirty="0" smtClean="0">
                <a:solidFill>
                  <a:schemeClr val="bg1"/>
                </a:solidFill>
              </a:rPr>
              <a:t>)</a:t>
            </a:r>
          </a:p>
          <a:p>
            <a:pPr marL="285750" indent="-285750" fontAlgn="base">
              <a:buFont typeface="Arial" panose="020B0604020202020204" pitchFamily="34" charset="0"/>
              <a:buChar char="•"/>
            </a:pPr>
            <a:r>
              <a:rPr lang="en-GB" sz="1200" dirty="0" smtClean="0">
                <a:solidFill>
                  <a:schemeClr val="bg1"/>
                </a:solidFill>
              </a:rPr>
              <a:t>Little/No maintenance shall be required</a:t>
            </a:r>
            <a:r>
              <a:rPr lang="en-GB" sz="1200" baseline="0" dirty="0" smtClean="0">
                <a:solidFill>
                  <a:schemeClr val="bg1"/>
                </a:solidFill>
              </a:rPr>
              <a:t> and </a:t>
            </a:r>
            <a:r>
              <a:rPr lang="en-GB" sz="1200" dirty="0" smtClean="0">
                <a:solidFill>
                  <a:schemeClr val="bg1"/>
                </a:solidFill>
              </a:rPr>
              <a:t>Components should be replaceable without the need to enter the shielded box.</a:t>
            </a:r>
          </a:p>
          <a:p>
            <a:pPr marL="285750" indent="-285750" fontAlgn="base">
              <a:buFont typeface="Arial" panose="020B0604020202020204" pitchFamily="34" charset="0"/>
              <a:buChar char="•"/>
            </a:pPr>
            <a:r>
              <a:rPr lang="en-GB" sz="1200" dirty="0" smtClean="0">
                <a:solidFill>
                  <a:schemeClr val="bg1"/>
                </a:solidFill>
              </a:rPr>
              <a:t>- </a:t>
            </a:r>
            <a:r>
              <a:rPr lang="en-GB" sz="1200" b="0" i="0" u="none" strike="noStrike" kern="1200" dirty="0" smtClean="0">
                <a:solidFill>
                  <a:schemeClr val="tx1"/>
                </a:solidFill>
                <a:effectLst/>
                <a:latin typeface="+mn-lt"/>
                <a:ea typeface="+mn-ea"/>
                <a:cs typeface="+mn-cs"/>
              </a:rPr>
              <a:t>This means it needs to be very durable and reliable as replacing parts inside the shielding would be extremely hard to do; workers cannot be sent to remove the waste due to health and safety risks.</a:t>
            </a:r>
            <a:r>
              <a:rPr lang="en-GB" sz="1200" b="0" i="0" u="none" strike="noStrike" kern="1200" baseline="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rPr>
              <a:t>Hence, NES must replace parts remotely. </a:t>
            </a:r>
          </a:p>
          <a:p>
            <a:pPr marL="285750" indent="-285750" fontAlgn="base">
              <a:buFont typeface="Arial" panose="020B0604020202020204" pitchFamily="34" charset="0"/>
              <a:buChar char="•"/>
            </a:pPr>
            <a:r>
              <a:rPr lang="en-GB" sz="1200" b="0" i="0" u="none" strike="noStrike" kern="1200" dirty="0" smtClean="0">
                <a:solidFill>
                  <a:schemeClr val="tx1"/>
                </a:solidFill>
                <a:effectLst/>
                <a:latin typeface="+mn-lt"/>
                <a:ea typeface="+mn-ea"/>
                <a:cs typeface="+mn-cs"/>
              </a:rPr>
              <a:t>- Therefore, the rope positioning</a:t>
            </a:r>
            <a:r>
              <a:rPr lang="en-GB" sz="1200" b="0" i="0" u="none" strike="noStrike" kern="1200" baseline="0" dirty="0" smtClean="0">
                <a:solidFill>
                  <a:schemeClr val="tx1"/>
                </a:solidFill>
                <a:effectLst/>
                <a:latin typeface="+mn-lt"/>
                <a:ea typeface="+mn-ea"/>
                <a:cs typeface="+mn-cs"/>
              </a:rPr>
              <a:t> system cannot be too complex as with more components there is more of a chance of failure, and a high cost if it broke. </a:t>
            </a:r>
            <a:endParaRPr lang="en-GB" b="0" dirty="0" smtClean="0">
              <a:effectLst/>
            </a:endParaRPr>
          </a:p>
          <a:p>
            <a:endParaRPr lang="en-GB" sz="1200" dirty="0" smtClean="0">
              <a:solidFill>
                <a:schemeClr val="bg1"/>
              </a:solidFill>
            </a:endParaRPr>
          </a:p>
          <a:p>
            <a:pPr marL="285750" indent="-285750" fontAlgn="base">
              <a:buFont typeface="Arial" panose="020B0604020202020204" pitchFamily="34" charset="0"/>
              <a:buChar char="•"/>
            </a:pPr>
            <a:r>
              <a:rPr lang="en-GB" sz="1200" dirty="0" smtClean="0">
                <a:solidFill>
                  <a:schemeClr val="bg1"/>
                </a:solidFill>
              </a:rPr>
              <a:t>Place the minimum amount of equipment within the shielded box.</a:t>
            </a:r>
          </a:p>
          <a:p>
            <a:pPr marL="285750" indent="-285750" fontAlgn="base">
              <a:buFont typeface="Arial" panose="020B0604020202020204" pitchFamily="34" charset="0"/>
              <a:buChar char="•"/>
            </a:pPr>
            <a:r>
              <a:rPr lang="en-GB" sz="1200" dirty="0" smtClean="0">
                <a:solidFill>
                  <a:schemeClr val="bg1"/>
                </a:solidFill>
              </a:rPr>
              <a:t>- Most equipment to move the wire</a:t>
            </a:r>
            <a:r>
              <a:rPr lang="en-GB" sz="1200" baseline="0" dirty="0" smtClean="0">
                <a:solidFill>
                  <a:schemeClr val="bg1"/>
                </a:solidFill>
              </a:rPr>
              <a:t> rope must be on the outside of the shielded box and so this requires a way of entering it without compromising its shielding. </a:t>
            </a:r>
            <a:endParaRPr lang="en-GB" sz="1200" dirty="0" smtClean="0">
              <a:solidFill>
                <a:schemeClr val="bg1"/>
              </a:solidFill>
            </a:endParaRPr>
          </a:p>
          <a:p>
            <a:pPr marL="285750" indent="-285750" fontAlgn="base">
              <a:buFont typeface="Arial" panose="020B0604020202020204" pitchFamily="34" charset="0"/>
              <a:buChar char="•"/>
            </a:pPr>
            <a:endParaRPr lang="en-GB" sz="1200" dirty="0" smtClean="0">
              <a:solidFill>
                <a:schemeClr val="bg1"/>
              </a:solidFill>
            </a:endParaRPr>
          </a:p>
          <a:p>
            <a:pPr marL="285750" indent="-285750" fontAlgn="base">
              <a:buFont typeface="Arial" panose="020B0604020202020204" pitchFamily="34" charset="0"/>
              <a:buChar char="•"/>
            </a:pPr>
            <a:r>
              <a:rPr lang="en-GB" sz="1200" dirty="0" smtClean="0">
                <a:solidFill>
                  <a:schemeClr val="bg1"/>
                </a:solidFill>
              </a:rPr>
              <a:t>Be a powered system capable of delivering the rope to 12 programmed positions.</a:t>
            </a:r>
          </a:p>
          <a:p>
            <a:pPr marL="285750" indent="-285750" fontAlgn="base">
              <a:buFont typeface="Arial" panose="020B0604020202020204" pitchFamily="34" charset="0"/>
              <a:buChar char="•"/>
            </a:pPr>
            <a:r>
              <a:rPr lang="en-GB" sz="1200" dirty="0" smtClean="0">
                <a:solidFill>
                  <a:schemeClr val="bg1"/>
                </a:solidFill>
              </a:rPr>
              <a:t>-</a:t>
            </a:r>
            <a:r>
              <a:rPr lang="en-GB" sz="1200" baseline="0" dirty="0" smtClean="0">
                <a:solidFill>
                  <a:schemeClr val="bg1"/>
                </a:solidFill>
              </a:rPr>
              <a:t> These programmed positions must cover as much area as possible. </a:t>
            </a:r>
            <a:endParaRPr lang="en-GB" sz="1200" dirty="0" smtClean="0">
              <a:solidFill>
                <a:schemeClr val="bg1"/>
              </a:solidFill>
            </a:endParaRPr>
          </a:p>
          <a:p>
            <a:pPr marL="285750" indent="-285750" fontAlgn="base">
              <a:buFont typeface="Arial" panose="020B0604020202020204" pitchFamily="34" charset="0"/>
              <a:buChar char="•"/>
            </a:pPr>
            <a:endParaRPr lang="en-GB" sz="1200" dirty="0" smtClean="0">
              <a:solidFill>
                <a:schemeClr val="bg1"/>
              </a:solidFill>
            </a:endParaRPr>
          </a:p>
          <a:p>
            <a:pPr marL="285750" indent="-285750" fontAlgn="base">
              <a:buFont typeface="Arial" panose="020B0604020202020204" pitchFamily="34" charset="0"/>
              <a:buChar char="•"/>
            </a:pPr>
            <a:r>
              <a:rPr lang="en-GB" sz="1200" dirty="0" smtClean="0">
                <a:solidFill>
                  <a:schemeClr val="bg1"/>
                </a:solidFill>
              </a:rPr>
              <a:t>Not require any electrical components to be placed within the shielded room.</a:t>
            </a:r>
          </a:p>
          <a:p>
            <a:pPr marL="285750" indent="-285750" fontAlgn="base">
              <a:buFont typeface="Arial" panose="020B0604020202020204" pitchFamily="34" charset="0"/>
              <a:buChar char="•"/>
            </a:pPr>
            <a:r>
              <a:rPr lang="en-GB" sz="1200" dirty="0" smtClean="0">
                <a:solidFill>
                  <a:schemeClr val="bg1"/>
                </a:solidFill>
              </a:rPr>
              <a:t>- </a:t>
            </a:r>
            <a:r>
              <a:rPr lang="en-GB" dirty="0" smtClean="0"/>
              <a:t> </a:t>
            </a:r>
            <a:r>
              <a:rPr lang="en-GB" sz="1200" b="0" i="0" u="none" strike="noStrike" kern="1200" dirty="0" smtClean="0">
                <a:solidFill>
                  <a:schemeClr val="tx1"/>
                </a:solidFill>
                <a:effectLst/>
                <a:latin typeface="+mn-lt"/>
                <a:ea typeface="+mn-ea"/>
                <a:cs typeface="+mn-cs"/>
              </a:rPr>
              <a:t>The radiation emitted from within the silo will destroy any circuitry inside the shielded box. This radiation renders any electronics that are inside the shielded box inoperable. Therefore no electrical components can be placed inside the shielded box.</a:t>
            </a:r>
          </a:p>
          <a:p>
            <a:pPr marL="285750" indent="-285750" fontAlgn="base">
              <a:buFont typeface="Arial" panose="020B0604020202020204" pitchFamily="34" charset="0"/>
              <a:buChar char="•"/>
            </a:pPr>
            <a:endParaRPr lang="en-GB" sz="1200" dirty="0" smtClean="0">
              <a:solidFill>
                <a:schemeClr val="bg1"/>
              </a:solidFill>
            </a:endParaRPr>
          </a:p>
          <a:p>
            <a:pPr marL="285750" indent="-285750" fontAlgn="base">
              <a:buFont typeface="Arial" panose="020B0604020202020204" pitchFamily="34" charset="0"/>
              <a:buChar char="•"/>
            </a:pPr>
            <a:r>
              <a:rPr lang="en-GB" sz="1200" dirty="0" smtClean="0">
                <a:solidFill>
                  <a:schemeClr val="bg1"/>
                </a:solidFill>
              </a:rPr>
              <a:t>Not compromise the shielding of the shielded box. </a:t>
            </a:r>
          </a:p>
          <a:p>
            <a:pPr marL="285750" indent="-285750" fontAlgn="base">
              <a:buFont typeface="Arial" panose="020B0604020202020204" pitchFamily="34" charset="0"/>
              <a:buChar char="•"/>
            </a:pPr>
            <a:r>
              <a:rPr lang="en-GB" sz="1200" dirty="0" smtClean="0">
                <a:solidFill>
                  <a:schemeClr val="bg1"/>
                </a:solidFill>
              </a:rPr>
              <a:t>- </a:t>
            </a:r>
            <a:r>
              <a:rPr lang="en-GB" sz="1200" b="0" i="0" u="none" strike="noStrike" kern="1200" dirty="0" smtClean="0">
                <a:solidFill>
                  <a:schemeClr val="tx1"/>
                </a:solidFill>
                <a:effectLst/>
                <a:latin typeface="+mn-lt"/>
                <a:ea typeface="+mn-ea"/>
                <a:cs typeface="+mn-cs"/>
              </a:rPr>
              <a:t>Due to the high risk associated with radiation levels found in the silos,</a:t>
            </a:r>
            <a:r>
              <a:rPr lang="en-GB" sz="1200" b="0" i="0" u="none" strike="noStrike" kern="1200" baseline="0" dirty="0" smtClean="0">
                <a:solidFill>
                  <a:schemeClr val="tx1"/>
                </a:solidFill>
                <a:effectLst/>
                <a:latin typeface="+mn-lt"/>
                <a:ea typeface="+mn-ea"/>
                <a:cs typeface="+mn-cs"/>
              </a:rPr>
              <a:t> there must be constant shielding.</a:t>
            </a:r>
            <a:endParaRPr lang="en-GB" sz="1200" b="0" i="0" u="none" strike="noStrike" kern="1200" dirty="0" smtClean="0">
              <a:solidFill>
                <a:schemeClr val="tx1"/>
              </a:solidFill>
              <a:effectLst/>
              <a:latin typeface="+mn-lt"/>
              <a:ea typeface="+mn-ea"/>
              <a:cs typeface="+mn-cs"/>
            </a:endParaRPr>
          </a:p>
          <a:p>
            <a:endParaRPr lang="en-GB" sz="1200" b="0" i="0" u="none" strike="noStrike" kern="1200" dirty="0" smtClean="0">
              <a:solidFill>
                <a:schemeClr val="tx1"/>
              </a:solidFill>
              <a:effectLst/>
              <a:latin typeface="+mn-lt"/>
              <a:ea typeface="+mn-ea"/>
              <a:cs typeface="+mn-cs"/>
            </a:endParaRPr>
          </a:p>
          <a:p>
            <a:r>
              <a:rPr lang="en-GB" dirty="0" smtClean="0"/>
              <a:t/>
            </a:r>
            <a:br>
              <a:rPr lang="en-GB" dirty="0" smtClean="0"/>
            </a:b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4</a:t>
            </a:fld>
            <a:endParaRPr lang="en-GB"/>
          </a:p>
        </p:txBody>
      </p:sp>
    </p:spTree>
    <p:extLst>
      <p:ext uri="{BB962C8B-B14F-4D97-AF65-F5344CB8AC3E}">
        <p14:creationId xmlns:p14="http://schemas.microsoft.com/office/powerpoint/2010/main" val="1919750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a:t>
            </a:r>
            <a:r>
              <a:rPr lang="en-GB" b="1" dirty="0" err="1" smtClean="0"/>
              <a:t>ethan</a:t>
            </a:r>
            <a:r>
              <a:rPr lang="en-GB" b="1" dirty="0" smtClean="0"/>
              <a:t>)</a:t>
            </a:r>
            <a:endParaRPr lang="en-GB" b="1" dirty="0"/>
          </a:p>
        </p:txBody>
      </p:sp>
      <p:sp>
        <p:nvSpPr>
          <p:cNvPr id="4" name="Slide Number Placeholder 3"/>
          <p:cNvSpPr>
            <a:spLocks noGrp="1"/>
          </p:cNvSpPr>
          <p:nvPr>
            <p:ph type="sldNum" sz="quarter" idx="10"/>
          </p:nvPr>
        </p:nvSpPr>
        <p:spPr/>
        <p:txBody>
          <a:bodyPr/>
          <a:lstStyle/>
          <a:p>
            <a:fld id="{B12C2ACC-CB16-48BD-97C4-18594FC7C2C3}" type="slidenum">
              <a:rPr lang="en-GB" smtClean="0"/>
              <a:t>5</a:t>
            </a:fld>
            <a:endParaRPr lang="en-GB"/>
          </a:p>
        </p:txBody>
      </p:sp>
    </p:spTree>
    <p:extLst>
      <p:ext uri="{BB962C8B-B14F-4D97-AF65-F5344CB8AC3E}">
        <p14:creationId xmlns:p14="http://schemas.microsoft.com/office/powerpoint/2010/main" val="661835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effectLst/>
              </a:rPr>
              <a:t>(</a:t>
            </a:r>
            <a:r>
              <a:rPr lang="en-GB" b="1" dirty="0" err="1" smtClean="0">
                <a:effectLst/>
              </a:rPr>
              <a:t>ethan</a:t>
            </a:r>
            <a:r>
              <a:rPr lang="en-GB" b="1" dirty="0" smtClean="0">
                <a:effectLst/>
              </a:rPr>
              <a:t>)</a:t>
            </a:r>
          </a:p>
          <a:p>
            <a:r>
              <a:rPr lang="en-GB" b="0" dirty="0" smtClean="0">
                <a:effectLst/>
              </a:rPr>
              <a:t>As part of the project</a:t>
            </a:r>
            <a:r>
              <a:rPr lang="en-GB" b="0" baseline="0" dirty="0" smtClean="0">
                <a:effectLst/>
              </a:rPr>
              <a:t> specification by NES, we were required to complete 3 concept schemes. For this, each member of the team brainstormed individually and then brought the ideas together in multiple meetings. The raw ideas were refined to produce 3 initial ideas which are going to be described in the next 3 slides. </a:t>
            </a:r>
            <a:endParaRPr lang="en-GB" dirty="0" smtClean="0"/>
          </a:p>
          <a:p>
            <a:endParaRPr lang="en-GB" dirty="0" smtClean="0"/>
          </a:p>
          <a:p>
            <a:r>
              <a:rPr lang="en-GB" dirty="0" smtClean="0"/>
              <a:t>Initial</a:t>
            </a:r>
            <a:r>
              <a:rPr lang="en-GB" baseline="0" dirty="0" smtClean="0"/>
              <a:t> idea 1:</a:t>
            </a:r>
          </a:p>
          <a:p>
            <a:r>
              <a:rPr lang="en-GB" sz="1200" b="0" i="0" u="none" strike="noStrike" kern="1200" dirty="0" smtClean="0">
                <a:solidFill>
                  <a:schemeClr val="tx1"/>
                </a:solidFill>
                <a:effectLst/>
                <a:latin typeface="+mn-lt"/>
                <a:ea typeface="+mn-ea"/>
                <a:cs typeface="+mn-cs"/>
              </a:rPr>
              <a:t>5 motors running in tandem with each other in order to reach several desired positions within the silo. In</a:t>
            </a:r>
            <a:r>
              <a:rPr lang="en-GB" sz="1200" b="0" i="0" u="none" strike="noStrike" kern="1200" baseline="0" dirty="0" smtClean="0">
                <a:solidFill>
                  <a:schemeClr val="tx1"/>
                </a:solidFill>
                <a:effectLst/>
                <a:latin typeface="+mn-lt"/>
                <a:ea typeface="+mn-ea"/>
                <a:cs typeface="+mn-cs"/>
              </a:rPr>
              <a:t> </a:t>
            </a:r>
            <a:r>
              <a:rPr lang="en-GB" sz="1200" b="0" i="0" u="none" strike="noStrike" kern="1200" dirty="0" smtClean="0">
                <a:solidFill>
                  <a:schemeClr val="tx1"/>
                </a:solidFill>
                <a:effectLst/>
                <a:latin typeface="+mn-lt"/>
                <a:ea typeface="+mn-ea"/>
                <a:cs typeface="+mn-cs"/>
              </a:rPr>
              <a:t>an overhead view, this would work by placing 1 motor on each corner of the ‘shielded box’ above the silo, and the 5th motor centred above the silos’ aperture, to control the depth of the centre-piece. As the motors turn, a rope that</a:t>
            </a:r>
            <a:r>
              <a:rPr lang="en-GB" sz="1200" b="0" i="0" u="none" strike="noStrike" kern="1200" baseline="0" dirty="0" smtClean="0">
                <a:solidFill>
                  <a:schemeClr val="tx1"/>
                </a:solidFill>
                <a:effectLst/>
                <a:latin typeface="+mn-lt"/>
                <a:ea typeface="+mn-ea"/>
                <a:cs typeface="+mn-cs"/>
              </a:rPr>
              <a:t> would </a:t>
            </a:r>
            <a:r>
              <a:rPr lang="en-GB" sz="1200" b="0" i="0" u="none" strike="noStrike" kern="1200" dirty="0" smtClean="0">
                <a:solidFill>
                  <a:schemeClr val="tx1"/>
                </a:solidFill>
                <a:effectLst/>
                <a:latin typeface="+mn-lt"/>
                <a:ea typeface="+mn-ea"/>
                <a:cs typeface="+mn-cs"/>
              </a:rPr>
              <a:t>enter through holes in the corners of the shielded box, would be pulled. These ropes would be attached to a central plate which would hold the weight. This seemed like the optimal solution to the problem as it fitted the given company briefs’ specifications, and could of easily met the desired ‘pre-programmed positions’ requested by NES, and maybe even exceed the expected the number. It keeps</a:t>
            </a:r>
            <a:r>
              <a:rPr lang="en-GB" sz="1200" b="0" i="0" u="none" strike="noStrike" kern="1200" baseline="0" dirty="0" smtClean="0">
                <a:solidFill>
                  <a:schemeClr val="tx1"/>
                </a:solidFill>
                <a:effectLst/>
                <a:latin typeface="+mn-lt"/>
                <a:ea typeface="+mn-ea"/>
                <a:cs typeface="+mn-cs"/>
              </a:rPr>
              <a:t> the minimum amount of equipment inside the shielded box, as the motors are on the outside, and wouldn’t require much maintenance. </a:t>
            </a: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6</a:t>
            </a:fld>
            <a:endParaRPr lang="en-GB"/>
          </a:p>
        </p:txBody>
      </p:sp>
    </p:spTree>
    <p:extLst>
      <p:ext uri="{BB962C8B-B14F-4D97-AF65-F5344CB8AC3E}">
        <p14:creationId xmlns:p14="http://schemas.microsoft.com/office/powerpoint/2010/main" val="223778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smtClean="0">
                <a:solidFill>
                  <a:schemeClr val="tx1"/>
                </a:solidFill>
                <a:effectLst/>
                <a:latin typeface="+mn-lt"/>
                <a:ea typeface="+mn-ea"/>
                <a:cs typeface="+mn-cs"/>
              </a:rPr>
              <a:t>Initial</a:t>
            </a:r>
            <a:r>
              <a:rPr lang="en-GB" sz="1200" b="0" i="0" u="none" strike="noStrike" kern="1200" baseline="0" dirty="0" smtClean="0">
                <a:solidFill>
                  <a:schemeClr val="tx1"/>
                </a:solidFill>
                <a:effectLst/>
                <a:latin typeface="+mn-lt"/>
                <a:ea typeface="+mn-ea"/>
                <a:cs typeface="+mn-cs"/>
              </a:rPr>
              <a:t> Idea 2</a:t>
            </a:r>
            <a:r>
              <a:rPr lang="en-GB" sz="1200" b="1" i="0" u="none" strike="noStrike" kern="1200" baseline="0" dirty="0" smtClean="0">
                <a:solidFill>
                  <a:schemeClr val="tx1"/>
                </a:solidFill>
                <a:effectLst/>
                <a:latin typeface="+mn-lt"/>
                <a:ea typeface="+mn-ea"/>
                <a:cs typeface="+mn-cs"/>
              </a:rPr>
              <a:t>(Kathryn):</a:t>
            </a:r>
          </a:p>
          <a:p>
            <a:pPr rtl="0"/>
            <a:endParaRPr lang="en-GB"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 proposed solution was to use a bar linkage mechanism to manipulate the rope on the wire into 12 pre-programmed positions. This would work like a Spiro graph or </a:t>
            </a:r>
            <a:r>
              <a:rPr lang="en-GB" sz="1200" kern="1200" dirty="0" err="1" smtClean="0">
                <a:solidFill>
                  <a:schemeClr val="tx1"/>
                </a:solidFill>
                <a:effectLst/>
                <a:latin typeface="+mn-lt"/>
                <a:ea typeface="+mn-ea"/>
                <a:cs typeface="+mn-cs"/>
              </a:rPr>
              <a:t>Harmonograph</a:t>
            </a:r>
            <a:r>
              <a:rPr lang="en-GB" sz="1200" kern="1200" dirty="0" smtClean="0">
                <a:solidFill>
                  <a:schemeClr val="tx1"/>
                </a:solidFill>
                <a:effectLst/>
                <a:latin typeface="+mn-lt"/>
                <a:ea typeface="+mn-ea"/>
                <a:cs typeface="+mn-cs"/>
              </a:rPr>
              <a:t> with the mechanism inside the shielded box and a winch on the outside to move the bars into positions. </a:t>
            </a:r>
            <a:r>
              <a:rPr lang="en-GB" sz="1200" b="0" i="0" u="none" strike="noStrike" kern="1200" baseline="0" dirty="0" smtClean="0">
                <a:solidFill>
                  <a:schemeClr val="tx1"/>
                </a:solidFill>
                <a:effectLst/>
                <a:latin typeface="+mn-lt"/>
                <a:ea typeface="+mn-ea"/>
                <a:cs typeface="+mn-cs"/>
              </a:rPr>
              <a:t>As in the video, the 12 programmed positions would be situated along the shape the system described.</a:t>
            </a:r>
          </a:p>
          <a:p>
            <a:pPr rtl="0"/>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This fits the brief we were given as it is completely mechanical, and so is not subject to electrical malfunctions due to the radioactivity. It can however be automated from outside the shielded box to avoid this and still be a computer controlled device. It can theoretically achieve 12 pre-programmed positions with the right arm/links configuration.</a:t>
            </a:r>
            <a:endParaRPr lang="en-GB" b="0" dirty="0" smtClean="0">
              <a:effectLst/>
            </a:endParaRPr>
          </a:p>
          <a:p>
            <a:r>
              <a:rPr lang="en-GB" sz="1200" b="0" i="0" u="none" strike="noStrike" kern="1200" dirty="0" smtClean="0">
                <a:solidFill>
                  <a:schemeClr val="tx1"/>
                </a:solidFill>
                <a:effectLst/>
                <a:latin typeface="+mn-lt"/>
                <a:ea typeface="+mn-ea"/>
                <a:cs typeface="+mn-cs"/>
              </a:rPr>
              <a:t>However there are limitations to this idea. It would be a large device to install into the shielded box and therefore be expensive and difficult to decontaminate or dispose of if it needed repairing or fixing. To achieve 12 pre-programmed positions that adequately covered the area inside the container and reached the corners, would involve linkages that once unfolded to a maximum length would be longer than the dimensions of the container. To solve this problem would require too much technical ability that we did not have in this subject or that was attainable in the time frame we had. </a:t>
            </a: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7</a:t>
            </a:fld>
            <a:endParaRPr lang="en-GB"/>
          </a:p>
        </p:txBody>
      </p:sp>
    </p:spTree>
    <p:extLst>
      <p:ext uri="{BB962C8B-B14F-4D97-AF65-F5344CB8AC3E}">
        <p14:creationId xmlns:p14="http://schemas.microsoft.com/office/powerpoint/2010/main" val="33195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smtClean="0">
                <a:solidFill>
                  <a:schemeClr val="tx1"/>
                </a:solidFill>
                <a:effectLst/>
                <a:latin typeface="+mn-lt"/>
                <a:ea typeface="+mn-ea"/>
                <a:cs typeface="+mn-cs"/>
              </a:rPr>
              <a:t>Initial</a:t>
            </a:r>
            <a:r>
              <a:rPr lang="en-GB" sz="1200" b="0" i="0" u="none" strike="noStrike" kern="1200" baseline="0" dirty="0" smtClean="0">
                <a:solidFill>
                  <a:schemeClr val="tx1"/>
                </a:solidFill>
                <a:effectLst/>
                <a:latin typeface="+mn-lt"/>
                <a:ea typeface="+mn-ea"/>
                <a:cs typeface="+mn-cs"/>
              </a:rPr>
              <a:t> Idea 3</a:t>
            </a:r>
            <a:r>
              <a:rPr lang="en-GB" sz="1200" b="1" i="0" u="none" strike="noStrike" kern="1200" baseline="0" dirty="0" smtClean="0">
                <a:solidFill>
                  <a:schemeClr val="tx1"/>
                </a:solidFill>
                <a:effectLst/>
                <a:latin typeface="+mn-lt"/>
                <a:ea typeface="+mn-ea"/>
                <a:cs typeface="+mn-cs"/>
              </a:rPr>
              <a:t>(Jacob):</a:t>
            </a:r>
            <a:endParaRPr lang="en-GB" sz="1200" b="1" i="0" u="none" strike="noStrike" kern="1200" dirty="0" smtClean="0">
              <a:solidFill>
                <a:schemeClr val="tx1"/>
              </a:solidFill>
              <a:effectLst/>
              <a:latin typeface="+mn-lt"/>
              <a:ea typeface="+mn-ea"/>
              <a:cs typeface="+mn-cs"/>
            </a:endParaRPr>
          </a:p>
          <a:p>
            <a:r>
              <a:rPr lang="en-GB" sz="1200" b="0" i="0" u="none" strike="noStrike" kern="1200" dirty="0" smtClean="0">
                <a:solidFill>
                  <a:schemeClr val="tx1"/>
                </a:solidFill>
                <a:effectLst/>
                <a:latin typeface="+mn-lt"/>
                <a:ea typeface="+mn-ea"/>
                <a:cs typeface="+mn-cs"/>
              </a:rPr>
              <a:t>The third proposed solution involved a hydraulic arm that was made up of two movable parts. A vertical part which the main rope went through and a horizontal beam that was attached to the bottom of the vertical part through a gearing system and a universal joint. The rope passes through the horizontal part of the arm, and out the end. This arm can then be rotated about the vertical part, the horizontal arm can also be raised up and down around the joint with . This combination allows for any position inside the shielded box as by raising and lowering the end of the horizontal and rotating it, the end (and hence the rope) can reach any position within a circle around the rope entry position. The circle has a radius of the length of the horizontal arm. This allows any position to be reached inside the aperture, and meets the requirement of 12 positions. This solution has no electrical components inside the shielding, and doesn’t compromise the shielding thus meeting the requirements. However this solution doesn’t place the minimum amount of equipment inside the shielded box, and this is its main flaw. It includes a complicated gear mechanism with a universal joint supporting the weight of the horizontal beam. Therefore when scaled up it would be prone to a lot of failures and hence create a lot of extra waste for NES to deal with.</a:t>
            </a: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8</a:t>
            </a:fld>
            <a:endParaRPr lang="en-GB"/>
          </a:p>
        </p:txBody>
      </p:sp>
    </p:spTree>
    <p:extLst>
      <p:ext uri="{BB962C8B-B14F-4D97-AF65-F5344CB8AC3E}">
        <p14:creationId xmlns:p14="http://schemas.microsoft.com/office/powerpoint/2010/main" val="458680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dirty="0" smtClean="0">
              <a:solidFill>
                <a:schemeClr val="tx1"/>
              </a:solidFill>
              <a:effectLst/>
              <a:latin typeface="+mn-lt"/>
              <a:ea typeface="+mn-ea"/>
              <a:cs typeface="+mn-cs"/>
            </a:endParaRPr>
          </a:p>
          <a:p>
            <a:r>
              <a:rPr lang="en-GB" sz="1200" b="1" i="0" u="none" strike="noStrike" kern="1200" dirty="0" smtClean="0">
                <a:solidFill>
                  <a:schemeClr val="tx1"/>
                </a:solidFill>
                <a:effectLst/>
                <a:latin typeface="+mn-lt"/>
                <a:ea typeface="+mn-ea"/>
                <a:cs typeface="+mn-cs"/>
              </a:rPr>
              <a:t>(Jacob)</a:t>
            </a:r>
          </a:p>
          <a:p>
            <a:r>
              <a:rPr lang="en-GB" sz="1200" b="1" i="0" u="none" strike="noStrike" kern="1200" dirty="0" smtClean="0">
                <a:solidFill>
                  <a:schemeClr val="bg1"/>
                </a:solidFill>
                <a:effectLst/>
                <a:latin typeface="+mn-lt"/>
                <a:ea typeface="+mn-ea"/>
                <a:cs typeface="+mn-cs"/>
              </a:rPr>
              <a:t>Need to explain</a:t>
            </a:r>
            <a:r>
              <a:rPr lang="en-GB" sz="1200" b="1" i="0" u="none" strike="noStrike" kern="1200" baseline="0" dirty="0" smtClean="0">
                <a:solidFill>
                  <a:schemeClr val="bg1"/>
                </a:solidFill>
                <a:effectLst/>
                <a:latin typeface="+mn-lt"/>
                <a:ea typeface="+mn-ea"/>
                <a:cs typeface="+mn-cs"/>
              </a:rPr>
              <a:t> how this design matrix is how we decided on the final idea, and describe the use of the test box to determine the motor placements.</a:t>
            </a:r>
          </a:p>
          <a:p>
            <a:r>
              <a:rPr lang="en-GB" sz="1200" b="0" i="0" u="none" strike="noStrike" kern="1200" dirty="0" smtClean="0">
                <a:solidFill>
                  <a:schemeClr val="tx1"/>
                </a:solidFill>
                <a:effectLst/>
                <a:latin typeface="+mn-lt"/>
                <a:ea typeface="+mn-ea"/>
                <a:cs typeface="+mn-cs"/>
              </a:rPr>
              <a:t>After consulting with the engineers at a meeting, a joint conclusion was reached with their professional input. It was decided that the first solution, the five motor solution, was the best proposal. This solution was preferred because it was simple, could be modelled, and met and exceeded the requirements of the brief. </a:t>
            </a:r>
          </a:p>
          <a:p>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A basic model was the best way to prove the solution was the simplest and most viable. This involved a simple container with a weight and four ropes. The ropes were able to be moved from each corner simulating the motors. The intention was to position the motors on top of the container to move the ropes from above, however the model showed that the weight would be pulled at an angle. This would lead to inaccuracy in it’s position. After adapting the concept and re-modelling it by pulling the ropes from the side, the weight was pulled straight and so brought the conclusion that the motors should be mounted on the side of the box.  </a:t>
            </a:r>
            <a:endParaRPr lang="en-GB" b="0" dirty="0" smtClean="0">
              <a:effectLst/>
            </a:endParaRPr>
          </a:p>
          <a:p>
            <a:pPr rtl="0"/>
            <a:r>
              <a:rPr lang="en-GB" dirty="0" smtClean="0"/>
              <a:t/>
            </a:r>
            <a:br>
              <a:rPr lang="en-GB" dirty="0" smtClean="0"/>
            </a:br>
            <a:r>
              <a:rPr lang="en-GB" sz="1200" b="0" i="0" u="none" strike="noStrike" kern="1200" dirty="0" smtClean="0">
                <a:solidFill>
                  <a:schemeClr val="tx1"/>
                </a:solidFill>
                <a:effectLst/>
                <a:latin typeface="+mn-lt"/>
                <a:ea typeface="+mn-ea"/>
                <a:cs typeface="+mn-cs"/>
              </a:rPr>
              <a:t>This proved we can get to any position inside the shielded box and our solution was valid and viable. After providing the evidence to the engineers, permission was granted to model that specific solution. This allowed the team to make technical drawings, CAD designs of the model,</a:t>
            </a:r>
            <a:r>
              <a:rPr lang="en-GB" sz="1200" b="0" i="0" u="none" strike="noStrike" kern="1200" baseline="0" dirty="0" smtClean="0">
                <a:solidFill>
                  <a:schemeClr val="tx1"/>
                </a:solidFill>
                <a:effectLst/>
                <a:latin typeface="+mn-lt"/>
                <a:ea typeface="+mn-ea"/>
                <a:cs typeface="+mn-cs"/>
              </a:rPr>
              <a:t> and start to</a:t>
            </a:r>
            <a:r>
              <a:rPr lang="en-GB" sz="1200" b="0" i="0" u="none" strike="noStrike" kern="1200" dirty="0" smtClean="0">
                <a:solidFill>
                  <a:schemeClr val="tx1"/>
                </a:solidFill>
                <a:effectLst/>
                <a:latin typeface="+mn-lt"/>
                <a:ea typeface="+mn-ea"/>
                <a:cs typeface="+mn-cs"/>
              </a:rPr>
              <a:t> send purchasing requests to NES for the components necessary.</a:t>
            </a:r>
            <a:endParaRPr lang="en-GB" b="0" dirty="0" smtClean="0">
              <a:effectLst/>
            </a:endParaRPr>
          </a:p>
          <a:p>
            <a:r>
              <a:rPr lang="en-GB" dirty="0" smtClean="0"/>
              <a:t/>
            </a:r>
            <a:br>
              <a:rPr lang="en-GB" dirty="0" smtClean="0"/>
            </a:br>
            <a:endParaRPr lang="en-GB" dirty="0"/>
          </a:p>
        </p:txBody>
      </p:sp>
      <p:sp>
        <p:nvSpPr>
          <p:cNvPr id="4" name="Slide Number Placeholder 3"/>
          <p:cNvSpPr>
            <a:spLocks noGrp="1"/>
          </p:cNvSpPr>
          <p:nvPr>
            <p:ph type="sldNum" sz="quarter" idx="10"/>
          </p:nvPr>
        </p:nvSpPr>
        <p:spPr/>
        <p:txBody>
          <a:bodyPr/>
          <a:lstStyle/>
          <a:p>
            <a:fld id="{B12C2ACC-CB16-48BD-97C4-18594FC7C2C3}" type="slidenum">
              <a:rPr lang="en-GB" smtClean="0"/>
              <a:t>9</a:t>
            </a:fld>
            <a:endParaRPr lang="en-GB"/>
          </a:p>
        </p:txBody>
      </p:sp>
    </p:spTree>
    <p:extLst>
      <p:ext uri="{BB962C8B-B14F-4D97-AF65-F5344CB8AC3E}">
        <p14:creationId xmlns:p14="http://schemas.microsoft.com/office/powerpoint/2010/main" val="12161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3843765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88342-52D4-4AD0-A566-2EA6565C3952}" type="datetimeFigureOut">
              <a:rPr lang="en-GB" smtClean="0"/>
              <a:t>27/03/2014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26911836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37242231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15715387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36422139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4081902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2847513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2F7CDC-D873-46BF-9886-8350CF177575}"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9257313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3001049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40428748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88342-52D4-4AD0-A566-2EA6565C3952}" type="datetimeFigureOut">
              <a:rPr lang="en-GB" smtClean="0"/>
              <a:t>27/03/2014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4977914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8A88342-52D4-4AD0-A566-2EA6565C3952}" type="datetimeFigureOut">
              <a:rPr lang="en-GB" smtClean="0"/>
              <a:t>27/03/2014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18826109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A88342-52D4-4AD0-A566-2EA6565C3952}" type="datetimeFigureOut">
              <a:rPr lang="en-GB" smtClean="0"/>
              <a:t>27/03/2014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31309756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8A88342-52D4-4AD0-A566-2EA6565C3952}" type="datetimeFigureOut">
              <a:rPr lang="en-GB" smtClean="0"/>
              <a:t>27/03/2014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33010514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8A88342-52D4-4AD0-A566-2EA6565C3952}" type="datetimeFigureOut">
              <a:rPr lang="en-GB" smtClean="0"/>
              <a:t>27/03/2014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19940874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88342-52D4-4AD0-A566-2EA6565C3952}" type="datetimeFigureOut">
              <a:rPr lang="en-GB" smtClean="0"/>
              <a:t>27/03/2014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30411841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88342-52D4-4AD0-A566-2EA6565C3952}" type="datetimeFigureOut">
              <a:rPr lang="en-GB" smtClean="0"/>
              <a:t>27/03/2014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2F7CDC-D873-46BF-9886-8350CF177575}" type="slidenum">
              <a:rPr lang="en-GB" smtClean="0"/>
              <a:t>‹#›</a:t>
            </a:fld>
            <a:endParaRPr lang="en-GB"/>
          </a:p>
        </p:txBody>
      </p:sp>
    </p:spTree>
    <p:extLst>
      <p:ext uri="{BB962C8B-B14F-4D97-AF65-F5344CB8AC3E}">
        <p14:creationId xmlns:p14="http://schemas.microsoft.com/office/powerpoint/2010/main" val="22170101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8A88342-52D4-4AD0-A566-2EA6565C3952}" type="datetimeFigureOut">
              <a:rPr lang="en-GB" smtClean="0"/>
              <a:t>27/03/2014</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2F7CDC-D873-46BF-9886-8350CF177575}" type="slidenum">
              <a:rPr lang="en-GB" smtClean="0"/>
              <a:t>‹#›</a:t>
            </a:fld>
            <a:endParaRPr lang="en-GB"/>
          </a:p>
        </p:txBody>
      </p:sp>
    </p:spTree>
    <p:extLst>
      <p:ext uri="{BB962C8B-B14F-4D97-AF65-F5344CB8AC3E}">
        <p14:creationId xmlns:p14="http://schemas.microsoft.com/office/powerpoint/2010/main" val="125489724"/>
      </p:ext>
    </p:extLst>
  </p:cSld>
  <p:clrMap bg1="dk1" tx1="lt1" bg2="dk2"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 id="2147484129" r:id="rId15"/>
    <p:sldLayoutId id="2147484130" r:id="rId16"/>
    <p:sldLayoutId id="2147484131" r:id="rId17"/>
  </p:sldLayoutIdLst>
  <p:transition>
    <p:fade/>
  </p:transition>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3.jp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12984" y="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https://lh5.googleusercontent.com/Umi6yyHGFktQ7BR7kUWxJQxzT9KdBbRbNxSfDWAIWSk59eWPF7q-Jlk-ajW0FHHrIFDPq5EgeU6vJ6SvXK_zk5t4Wy6rvggm7lItZRXmHE9-c0S_awicgaytIWuoq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120" t="14795" r="7550" b="19247"/>
          <a:stretch/>
        </p:blipFill>
        <p:spPr bwMode="auto">
          <a:xfrm>
            <a:off x="7839494" y="4398875"/>
            <a:ext cx="1955409" cy="87219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715303" y="4228806"/>
            <a:ext cx="4604724" cy="1212337"/>
            <a:chOff x="3504321" y="4228805"/>
            <a:chExt cx="4604724" cy="1212337"/>
          </a:xfrm>
        </p:grpSpPr>
        <p:pic>
          <p:nvPicPr>
            <p:cNvPr id="1026" name="Picture 2" descr="https://lh4.googleusercontent.com/lO6im6ejfKWZ05W-CQmkcsUNbrbspaIYb4C1vqwNJIVimBs9qiED4LBExs-TLwQcoE9cnwtCRYqpzTqXfdePJ9q-YPli4nV5dwDsrAg0Mpc1O438pA87madlZzonf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869" y="4834974"/>
              <a:ext cx="2727176" cy="3408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4.googleusercontent.com/ZD9-RNksRgpj6Kfb4xtb4ZFdO8UdfRUDtKInTQ44oTnaplYDIZMJt3kPw24wJf0OvA1k8nh61TClgyK8F2lf4ngiRJuP-njraKzUh-NC7CUcsclODlEdO4tI1igMt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4321" y="4228805"/>
              <a:ext cx="1353581" cy="121233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2304756" y="1414847"/>
            <a:ext cx="7582487" cy="2123658"/>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Remote Rope Deployment System</a:t>
            </a:r>
            <a:endParaRPr lang="en-GB" sz="66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190633110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sz="half" idx="1"/>
          </p:nvPr>
        </p:nvSpPr>
        <p:spPr>
          <a:xfrm>
            <a:off x="3598331" y="1517988"/>
            <a:ext cx="4995334" cy="3649134"/>
          </a:xfrm>
        </p:spPr>
        <p:txBody>
          <a:bodyPr/>
          <a:lstStyle/>
          <a:p>
            <a:r>
              <a:rPr lang="en-GB" dirty="0" smtClean="0">
                <a:solidFill>
                  <a:schemeClr val="bg1"/>
                </a:solidFill>
              </a:rPr>
              <a:t>Image </a:t>
            </a:r>
            <a:r>
              <a:rPr lang="en-GB" dirty="0">
                <a:solidFill>
                  <a:schemeClr val="bg1"/>
                </a:solidFill>
              </a:rPr>
              <a:t>(</a:t>
            </a:r>
            <a:r>
              <a:rPr lang="en-GB" dirty="0" smtClean="0">
                <a:solidFill>
                  <a:schemeClr val="bg1"/>
                </a:solidFill>
              </a:rPr>
              <a:t>cad drawing?)</a:t>
            </a:r>
            <a:endParaRPr lang="en-GB" dirty="0">
              <a:solidFill>
                <a:schemeClr val="bg1"/>
              </a:solidFill>
            </a:endParaRPr>
          </a:p>
        </p:txBody>
      </p:sp>
      <p:sp>
        <p:nvSpPr>
          <p:cNvPr id="6" name="TextBox 5"/>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Final Design</a:t>
            </a:r>
            <a:endParaRPr lang="en-GB" sz="6600" dirty="0">
              <a:solidFill>
                <a:schemeClr val="bg1"/>
              </a:solidFill>
              <a:latin typeface="Calibri" panose="020F0502020204030204" pitchFamily="34" charset="0"/>
            </a:endParaRPr>
          </a:p>
        </p:txBody>
      </p:sp>
      <p:sp>
        <p:nvSpPr>
          <p:cNvPr id="2" name="Rectangle 1"/>
          <p:cNvSpPr/>
          <p:nvPr/>
        </p:nvSpPr>
        <p:spPr>
          <a:xfrm>
            <a:off x="3836504" y="3120887"/>
            <a:ext cx="2278546" cy="6559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t="2022"/>
          <a:stretch/>
        </p:blipFill>
        <p:spPr>
          <a:xfrm rot="16200000">
            <a:off x="3769399" y="20135"/>
            <a:ext cx="4798800" cy="7054398"/>
          </a:xfrm>
          <a:prstGeom prst="rect">
            <a:avLst/>
          </a:prstGeom>
        </p:spPr>
      </p:pic>
      <p:sp>
        <p:nvSpPr>
          <p:cNvPr id="4" name="TextBox 3"/>
          <p:cNvSpPr txBox="1"/>
          <p:nvPr/>
        </p:nvSpPr>
        <p:spPr>
          <a:xfrm>
            <a:off x="7728155" y="5167122"/>
            <a:ext cx="1967843" cy="646331"/>
          </a:xfrm>
          <a:prstGeom prst="rect">
            <a:avLst/>
          </a:prstGeom>
          <a:noFill/>
        </p:spPr>
        <p:txBody>
          <a:bodyPr wrap="square" rtlCol="0">
            <a:spAutoFit/>
          </a:bodyPr>
          <a:lstStyle/>
          <a:p>
            <a:r>
              <a:rPr lang="en-GB" dirty="0" smtClean="0">
                <a:solidFill>
                  <a:schemeClr val="bg1"/>
                </a:solidFill>
              </a:rPr>
              <a:t>Image needs updating</a:t>
            </a:r>
            <a:endParaRPr lang="en-GB" dirty="0">
              <a:solidFill>
                <a:schemeClr val="bg1"/>
              </a:solidFill>
            </a:endParaRPr>
          </a:p>
        </p:txBody>
      </p:sp>
    </p:spTree>
    <p:extLst>
      <p:ext uri="{BB962C8B-B14F-4D97-AF65-F5344CB8AC3E}">
        <p14:creationId xmlns:p14="http://schemas.microsoft.com/office/powerpoint/2010/main" val="37326918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Research- Wires</a:t>
            </a:r>
            <a:endParaRPr lang="en-GB" sz="6600" dirty="0">
              <a:solidFill>
                <a:schemeClr val="bg1"/>
              </a:solidFill>
              <a:latin typeface="Calibri" panose="020F0502020204030204" pitchFamily="34" charset="0"/>
            </a:endParaRPr>
          </a:p>
        </p:txBody>
      </p:sp>
      <p:sp>
        <p:nvSpPr>
          <p:cNvPr id="8" name="TextBox 7"/>
          <p:cNvSpPr txBox="1"/>
          <p:nvPr/>
        </p:nvSpPr>
        <p:spPr>
          <a:xfrm>
            <a:off x="1485898" y="5991909"/>
            <a:ext cx="9220200" cy="646331"/>
          </a:xfrm>
          <a:prstGeom prst="rect">
            <a:avLst/>
          </a:prstGeom>
          <a:noFill/>
        </p:spPr>
        <p:txBody>
          <a:bodyPr wrap="square" rtlCol="0">
            <a:spAutoFit/>
          </a:bodyPr>
          <a:lstStyle/>
          <a:p>
            <a:pPr marL="285750" indent="-285750">
              <a:buFont typeface="Arial" panose="020B0604020202020204" pitchFamily="34" charset="0"/>
              <a:buChar char="•"/>
            </a:pPr>
            <a:r>
              <a:rPr lang="en-GB" dirty="0" smtClean="0">
                <a:solidFill>
                  <a:schemeClr val="bg1"/>
                </a:solidFill>
              </a:rPr>
              <a:t>Needed to be: thin, flexible, strong, hold tension and not hold its shape once unravelled.</a:t>
            </a:r>
          </a:p>
          <a:p>
            <a:pPr marL="285750" indent="-285750">
              <a:buFont typeface="Arial" panose="020B0604020202020204" pitchFamily="34" charset="0"/>
              <a:buChar char="•"/>
            </a:pPr>
            <a:r>
              <a:rPr lang="en-GB" dirty="0" smtClean="0">
                <a:solidFill>
                  <a:schemeClr val="bg1"/>
                </a:solidFill>
              </a:rPr>
              <a:t>Materials tested: </a:t>
            </a:r>
            <a:r>
              <a:rPr lang="en-GB" dirty="0" err="1">
                <a:solidFill>
                  <a:schemeClr val="bg1"/>
                </a:solidFill>
              </a:rPr>
              <a:t>D</a:t>
            </a:r>
            <a:r>
              <a:rPr lang="en-GB" dirty="0" err="1" smtClean="0">
                <a:solidFill>
                  <a:schemeClr val="bg1"/>
                </a:solidFill>
              </a:rPr>
              <a:t>arcon</a:t>
            </a:r>
            <a:r>
              <a:rPr lang="en-GB" dirty="0" smtClean="0">
                <a:solidFill>
                  <a:schemeClr val="bg1"/>
                </a:solidFill>
              </a:rPr>
              <a:t>, string, yarn, thread, guitar strings, fishing wire. </a:t>
            </a:r>
            <a:endParaRPr lang="en-GB" dirty="0">
              <a:solidFill>
                <a:schemeClr val="bg1"/>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909" y="1354802"/>
            <a:ext cx="2838037" cy="2128528"/>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29883"/>
          <a:stretch/>
        </p:blipFill>
        <p:spPr>
          <a:xfrm rot="5400000">
            <a:off x="7116168" y="2379241"/>
            <a:ext cx="4537979" cy="2386431"/>
          </a:xfrm>
          <a:prstGeom prst="rect">
            <a:avLst/>
          </a:prstGeom>
        </p:spPr>
      </p:pic>
      <p:sp>
        <p:nvSpPr>
          <p:cNvPr id="2" name="TextBox 1"/>
          <p:cNvSpPr txBox="1"/>
          <p:nvPr/>
        </p:nvSpPr>
        <p:spPr>
          <a:xfrm>
            <a:off x="2009958" y="3980076"/>
            <a:ext cx="2045368" cy="646331"/>
          </a:xfrm>
          <a:prstGeom prst="rect">
            <a:avLst/>
          </a:prstGeom>
          <a:noFill/>
        </p:spPr>
        <p:txBody>
          <a:bodyPr wrap="square" rtlCol="0">
            <a:spAutoFit/>
          </a:bodyPr>
          <a:lstStyle/>
          <a:p>
            <a:r>
              <a:rPr lang="en-GB" dirty="0" smtClean="0">
                <a:solidFill>
                  <a:schemeClr val="bg1"/>
                </a:solidFill>
              </a:rPr>
              <a:t>Sketch of spool made at </a:t>
            </a:r>
            <a:r>
              <a:rPr lang="en-GB" dirty="0" err="1" smtClean="0">
                <a:solidFill>
                  <a:schemeClr val="bg1"/>
                </a:solidFill>
              </a:rPr>
              <a:t>liverpool</a:t>
            </a:r>
            <a:endParaRPr lang="en-GB" dirty="0">
              <a:solidFill>
                <a:schemeClr val="bg1"/>
              </a:solidFill>
            </a:endParaRPr>
          </a:p>
        </p:txBody>
      </p:sp>
    </p:spTree>
    <p:extLst>
      <p:ext uri="{BB962C8B-B14F-4D97-AF65-F5344CB8AC3E}">
        <p14:creationId xmlns:p14="http://schemas.microsoft.com/office/powerpoint/2010/main" val="166368182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694311" y="195471"/>
            <a:ext cx="8814032" cy="1015663"/>
          </a:xfrm>
          <a:prstGeom prst="rect">
            <a:avLst/>
          </a:prstGeom>
          <a:noFill/>
        </p:spPr>
        <p:txBody>
          <a:bodyPr wrap="square" rtlCol="0">
            <a:spAutoFit/>
          </a:bodyPr>
          <a:lstStyle/>
          <a:p>
            <a:pPr algn="ctr"/>
            <a:r>
              <a:rPr lang="en-GB" sz="6000" dirty="0" smtClean="0">
                <a:solidFill>
                  <a:schemeClr val="bg1"/>
                </a:solidFill>
                <a:latin typeface="Calibri" panose="020F0502020204030204" pitchFamily="34" charset="0"/>
              </a:rPr>
              <a:t>Research- Microcontrollers</a:t>
            </a:r>
            <a:endParaRPr lang="en-GB" sz="6000" dirty="0">
              <a:solidFill>
                <a:schemeClr val="bg1"/>
              </a:solidFill>
              <a:latin typeface="Calibri" panose="020F0502020204030204" pitchFamily="34" charset="0"/>
            </a:endParaRPr>
          </a:p>
        </p:txBody>
      </p:sp>
      <p:pic>
        <p:nvPicPr>
          <p:cNvPr id="2" name="Picture 2" descr="File:UnoConnec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921" y="4285990"/>
            <a:ext cx="3363954" cy="2396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Raspberrypi pcb overview v04.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311" y="4187257"/>
            <a:ext cx="3543300" cy="24955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3734267440"/>
              </p:ext>
            </p:extLst>
          </p:nvPr>
        </p:nvGraphicFramePr>
        <p:xfrm>
          <a:off x="1694311" y="1303468"/>
          <a:ext cx="8608749" cy="2883790"/>
        </p:xfrm>
        <a:graphic>
          <a:graphicData uri="http://schemas.openxmlformats.org/drawingml/2006/table">
            <a:tbl>
              <a:tblPr firstRow="1" bandRow="1">
                <a:tableStyleId>{D7AC3CCA-C797-4891-BE02-D94E43425B78}</a:tableStyleId>
              </a:tblPr>
              <a:tblGrid>
                <a:gridCol w="1647336"/>
                <a:gridCol w="1807808"/>
                <a:gridCol w="1937657"/>
                <a:gridCol w="1828800"/>
                <a:gridCol w="1387148"/>
              </a:tblGrid>
              <a:tr h="994792">
                <a:tc>
                  <a:txBody>
                    <a:bodyPr/>
                    <a:lstStyle/>
                    <a:p>
                      <a:r>
                        <a:rPr lang="en-GB" dirty="0" smtClean="0"/>
                        <a:t>Controller</a:t>
                      </a:r>
                      <a:endParaRPr lang="en-GB" dirty="0"/>
                    </a:p>
                  </a:txBody>
                  <a:tcPr>
                    <a:noFill/>
                  </a:tcPr>
                </a:tc>
                <a:tc>
                  <a:txBody>
                    <a:bodyPr/>
                    <a:lstStyle/>
                    <a:p>
                      <a:r>
                        <a:rPr lang="en-GB" dirty="0" smtClean="0"/>
                        <a:t>Sufficient</a:t>
                      </a:r>
                      <a:r>
                        <a:rPr lang="en-GB" baseline="0" dirty="0" smtClean="0"/>
                        <a:t> </a:t>
                      </a:r>
                      <a:r>
                        <a:rPr lang="en-GB" dirty="0" smtClean="0"/>
                        <a:t>Inputs/Outputs</a:t>
                      </a:r>
                      <a:endParaRPr lang="en-GB" dirty="0"/>
                    </a:p>
                  </a:txBody>
                  <a:tcPr>
                    <a:noFill/>
                  </a:tcPr>
                </a:tc>
                <a:tc>
                  <a:txBody>
                    <a:bodyPr/>
                    <a:lstStyle/>
                    <a:p>
                      <a:r>
                        <a:rPr lang="en-GB" dirty="0" smtClean="0"/>
                        <a:t>Sufficient</a:t>
                      </a:r>
                      <a:r>
                        <a:rPr lang="en-GB" baseline="0" dirty="0" smtClean="0"/>
                        <a:t> </a:t>
                      </a:r>
                      <a:r>
                        <a:rPr lang="en-GB" dirty="0" smtClean="0"/>
                        <a:t>Output Power</a:t>
                      </a:r>
                      <a:endParaRPr lang="en-GB" dirty="0"/>
                    </a:p>
                  </a:txBody>
                  <a:tcPr>
                    <a:noFill/>
                  </a:tcPr>
                </a:tc>
                <a:tc>
                  <a:txBody>
                    <a:bodyPr/>
                    <a:lstStyle/>
                    <a:p>
                      <a:r>
                        <a:rPr lang="en-GB" dirty="0" smtClean="0"/>
                        <a:t>Pre-built Libraries</a:t>
                      </a:r>
                      <a:endParaRPr lang="en-GB" dirty="0"/>
                    </a:p>
                  </a:txBody>
                  <a:tcPr>
                    <a:noFill/>
                  </a:tcPr>
                </a:tc>
                <a:tc>
                  <a:txBody>
                    <a:bodyPr/>
                    <a:lstStyle/>
                    <a:p>
                      <a:r>
                        <a:rPr lang="en-GB" dirty="0" smtClean="0"/>
                        <a:t>Within</a:t>
                      </a:r>
                      <a:r>
                        <a:rPr lang="en-GB" baseline="0" dirty="0" smtClean="0"/>
                        <a:t> Budget</a:t>
                      </a:r>
                      <a:endParaRPr lang="en-GB" dirty="0"/>
                    </a:p>
                  </a:txBody>
                  <a:tcPr>
                    <a:noFill/>
                  </a:tcPr>
                </a:tc>
              </a:tr>
              <a:tr h="923447">
                <a:tc>
                  <a:txBody>
                    <a:bodyPr/>
                    <a:lstStyle/>
                    <a:p>
                      <a:r>
                        <a:rPr lang="en-GB" dirty="0" smtClean="0"/>
                        <a:t>Arduino</a:t>
                      </a:r>
                      <a:endParaRPr lang="en-GB" dirty="0"/>
                    </a:p>
                  </a:txBody>
                  <a:tcPr>
                    <a:noFill/>
                  </a:tcPr>
                </a:tc>
                <a:tc>
                  <a:txBody>
                    <a:bodyPr/>
                    <a:lstStyle/>
                    <a:p>
                      <a:pPr algn="ctr"/>
                      <a:r>
                        <a:rPr lang="en-GB" dirty="0" smtClean="0"/>
                        <a:t>Y</a:t>
                      </a:r>
                      <a:endParaRPr lang="en-GB" dirty="0"/>
                    </a:p>
                  </a:txBody>
                  <a:tcPr>
                    <a:noFill/>
                  </a:tcPr>
                </a:tc>
                <a:tc>
                  <a:txBody>
                    <a:bodyPr/>
                    <a:lstStyle/>
                    <a:p>
                      <a:pPr algn="ctr"/>
                      <a:r>
                        <a:rPr lang="en-GB" dirty="0" smtClean="0"/>
                        <a:t>Y</a:t>
                      </a:r>
                      <a:endParaRPr lang="en-GB" dirty="0"/>
                    </a:p>
                  </a:txBody>
                  <a:tcPr>
                    <a:noFill/>
                  </a:tcPr>
                </a:tc>
                <a:tc>
                  <a:txBody>
                    <a:bodyPr/>
                    <a:lstStyle/>
                    <a:p>
                      <a:pPr algn="ctr"/>
                      <a:r>
                        <a:rPr lang="en-GB" dirty="0" smtClean="0"/>
                        <a:t>Y</a:t>
                      </a:r>
                      <a:endParaRPr lang="en-GB" dirty="0"/>
                    </a:p>
                  </a:txBody>
                  <a:tcPr>
                    <a:noFill/>
                  </a:tcPr>
                </a:tc>
                <a:tc>
                  <a:txBody>
                    <a:bodyPr/>
                    <a:lstStyle/>
                    <a:p>
                      <a:pPr algn="ctr"/>
                      <a:r>
                        <a:rPr lang="en-GB" dirty="0" smtClean="0"/>
                        <a:t>Y</a:t>
                      </a:r>
                      <a:endParaRPr lang="en-GB" dirty="0"/>
                    </a:p>
                  </a:txBody>
                  <a:tcPr>
                    <a:noFill/>
                  </a:tcPr>
                </a:tc>
              </a:tr>
              <a:tr h="965551">
                <a:tc>
                  <a:txBody>
                    <a:bodyPr/>
                    <a:lstStyle/>
                    <a:p>
                      <a:r>
                        <a:rPr lang="en-GB" dirty="0" smtClean="0"/>
                        <a:t>Raspberry PI</a:t>
                      </a:r>
                      <a:endParaRPr lang="en-GB" dirty="0"/>
                    </a:p>
                  </a:txBody>
                  <a:tcPr>
                    <a:noFill/>
                  </a:tcPr>
                </a:tc>
                <a:tc>
                  <a:txBody>
                    <a:bodyPr/>
                    <a:lstStyle/>
                    <a:p>
                      <a:pPr algn="ctr"/>
                      <a:r>
                        <a:rPr lang="en-GB" dirty="0" smtClean="0"/>
                        <a:t>N</a:t>
                      </a:r>
                      <a:endParaRPr lang="en-GB" dirty="0"/>
                    </a:p>
                  </a:txBody>
                  <a:tcPr>
                    <a:noFill/>
                  </a:tcPr>
                </a:tc>
                <a:tc>
                  <a:txBody>
                    <a:bodyPr/>
                    <a:lstStyle/>
                    <a:p>
                      <a:pPr algn="ctr"/>
                      <a:r>
                        <a:rPr lang="en-GB" dirty="0" smtClean="0"/>
                        <a:t>N</a:t>
                      </a:r>
                      <a:endParaRPr lang="en-GB" dirty="0"/>
                    </a:p>
                  </a:txBody>
                  <a:tcPr>
                    <a:noFill/>
                  </a:tcPr>
                </a:tc>
                <a:tc>
                  <a:txBody>
                    <a:bodyPr/>
                    <a:lstStyle/>
                    <a:p>
                      <a:pPr algn="ctr"/>
                      <a:r>
                        <a:rPr lang="en-GB" dirty="0" smtClean="0"/>
                        <a:t>N</a:t>
                      </a:r>
                      <a:endParaRPr lang="en-GB" dirty="0"/>
                    </a:p>
                  </a:txBody>
                  <a:tcPr>
                    <a:noFill/>
                  </a:tcPr>
                </a:tc>
                <a:tc>
                  <a:txBody>
                    <a:bodyPr/>
                    <a:lstStyle/>
                    <a:p>
                      <a:pPr algn="ctr"/>
                      <a:r>
                        <a:rPr lang="en-GB" dirty="0" smtClean="0"/>
                        <a:t>Y</a:t>
                      </a:r>
                      <a:endParaRPr lang="en-GB" dirty="0"/>
                    </a:p>
                  </a:txBody>
                  <a:tcPr>
                    <a:noFill/>
                  </a:tcPr>
                </a:tc>
              </a:tr>
            </a:tbl>
          </a:graphicData>
        </a:graphic>
      </p:graphicFrame>
    </p:spTree>
    <p:extLst>
      <p:ext uri="{BB962C8B-B14F-4D97-AF65-F5344CB8AC3E}">
        <p14:creationId xmlns:p14="http://schemas.microsoft.com/office/powerpoint/2010/main" val="192370679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304755" y="-8071"/>
            <a:ext cx="7582487" cy="1015663"/>
          </a:xfrm>
          <a:prstGeom prst="rect">
            <a:avLst/>
          </a:prstGeom>
          <a:noFill/>
        </p:spPr>
        <p:txBody>
          <a:bodyPr wrap="square" rtlCol="0">
            <a:spAutoFit/>
          </a:bodyPr>
          <a:lstStyle/>
          <a:p>
            <a:pPr algn="ctr"/>
            <a:r>
              <a:rPr lang="en-GB" sz="6000" dirty="0" smtClean="0">
                <a:solidFill>
                  <a:schemeClr val="bg1"/>
                </a:solidFill>
                <a:latin typeface="Calibri" panose="020F0502020204030204" pitchFamily="34" charset="0"/>
              </a:rPr>
              <a:t>Research- Motors</a:t>
            </a:r>
            <a:endParaRPr lang="en-GB" sz="6000" dirty="0">
              <a:solidFill>
                <a:schemeClr val="bg1"/>
              </a:solidFill>
              <a:latin typeface="Calibri" panose="020F0502020204030204" pitchFamily="34" charset="0"/>
            </a:endParaRPr>
          </a:p>
        </p:txBody>
      </p:sp>
      <p:pic>
        <p:nvPicPr>
          <p:cNvPr id="13" name="Picture 12"/>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l="23918" t="6939" r="18712" b="18210"/>
          <a:stretch/>
        </p:blipFill>
        <p:spPr bwMode="auto">
          <a:xfrm rot="16200000">
            <a:off x="3518298" y="-1105390"/>
            <a:ext cx="5155403" cy="95660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206706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304754" y="65671"/>
            <a:ext cx="7582487" cy="1015663"/>
          </a:xfrm>
          <a:prstGeom prst="rect">
            <a:avLst/>
          </a:prstGeom>
          <a:noFill/>
        </p:spPr>
        <p:txBody>
          <a:bodyPr wrap="square" rtlCol="0">
            <a:spAutoFit/>
          </a:bodyPr>
          <a:lstStyle/>
          <a:p>
            <a:pPr algn="ctr"/>
            <a:r>
              <a:rPr lang="en-GB" sz="6000" dirty="0" smtClean="0">
                <a:solidFill>
                  <a:schemeClr val="bg1"/>
                </a:solidFill>
                <a:latin typeface="Calibri" panose="020F0502020204030204" pitchFamily="34" charset="0"/>
              </a:rPr>
              <a:t>Circuitry</a:t>
            </a:r>
            <a:endParaRPr lang="en-GB" sz="6000" dirty="0">
              <a:solidFill>
                <a:schemeClr val="bg1"/>
              </a:solidFill>
              <a:latin typeface="Calibri" panose="020F0502020204030204" pitchFamily="34" charset="0"/>
            </a:endParaRPr>
          </a:p>
        </p:txBody>
      </p:sp>
      <p:sp>
        <p:nvSpPr>
          <p:cNvPr id="7" name="TextBox 6"/>
          <p:cNvSpPr txBox="1"/>
          <p:nvPr/>
        </p:nvSpPr>
        <p:spPr>
          <a:xfrm>
            <a:off x="1485898" y="1458009"/>
            <a:ext cx="9220200" cy="369332"/>
          </a:xfrm>
          <a:prstGeom prst="rect">
            <a:avLst/>
          </a:prstGeom>
          <a:noFill/>
        </p:spPr>
        <p:txBody>
          <a:bodyPr wrap="square" rtlCol="0">
            <a:spAutoFit/>
          </a:bodyPr>
          <a:lstStyle/>
          <a:p>
            <a:r>
              <a:rPr lang="en-GB" b="1" dirty="0" smtClean="0">
                <a:solidFill>
                  <a:schemeClr val="bg1"/>
                </a:solidFill>
              </a:rPr>
              <a:t>CIRCUIT DEISGN.</a:t>
            </a:r>
            <a:endParaRPr lang="en-GB" b="1"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14" y="2519626"/>
            <a:ext cx="4280584" cy="3210438"/>
          </a:xfrm>
          <a:prstGeom prst="rect">
            <a:avLst/>
          </a:prstGeom>
        </p:spPr>
      </p:pic>
      <p:pic>
        <p:nvPicPr>
          <p:cNvPr id="9" name="Picture 8"/>
          <p:cNvPicPr/>
          <p:nvPr/>
        </p:nvPicPr>
        <p:blipFill rotWithShape="1">
          <a:blip r:embed="rId4"/>
          <a:srcRect l="7105" t="4516" r="7640" b="2351"/>
          <a:stretch/>
        </p:blipFill>
        <p:spPr>
          <a:xfrm rot="60000">
            <a:off x="6707306" y="1123950"/>
            <a:ext cx="3560400" cy="5400000"/>
          </a:xfrm>
          <a:prstGeom prst="rect">
            <a:avLst/>
          </a:prstGeom>
        </p:spPr>
      </p:pic>
    </p:spTree>
    <p:extLst>
      <p:ext uri="{BB962C8B-B14F-4D97-AF65-F5344CB8AC3E}">
        <p14:creationId xmlns:p14="http://schemas.microsoft.com/office/powerpoint/2010/main" val="22877473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4" y="134857"/>
            <a:ext cx="7582487" cy="1015663"/>
          </a:xfrm>
          <a:prstGeom prst="rect">
            <a:avLst/>
          </a:prstGeom>
          <a:noFill/>
        </p:spPr>
        <p:txBody>
          <a:bodyPr wrap="square" rtlCol="0">
            <a:spAutoFit/>
          </a:bodyPr>
          <a:lstStyle/>
          <a:p>
            <a:pPr algn="ctr"/>
            <a:r>
              <a:rPr lang="en-GB" sz="6000" dirty="0" smtClean="0">
                <a:solidFill>
                  <a:schemeClr val="bg1"/>
                </a:solidFill>
                <a:latin typeface="Calibri" panose="020F0502020204030204" pitchFamily="34" charset="0"/>
              </a:rPr>
              <a:t>Programming</a:t>
            </a:r>
            <a:endParaRPr lang="en-GB" sz="6000" dirty="0">
              <a:solidFill>
                <a:schemeClr val="bg1"/>
              </a:solidFill>
              <a:latin typeface="Calibri" panose="020F0502020204030204" pitchFamily="34" charset="0"/>
            </a:endParaRPr>
          </a:p>
        </p:txBody>
      </p:sp>
      <p:pic>
        <p:nvPicPr>
          <p:cNvPr id="10" name="Picture 9"/>
          <p:cNvPicPr>
            <a:picLocks noChangeAspect="1"/>
          </p:cNvPicPr>
          <p:nvPr/>
        </p:nvPicPr>
        <p:blipFill rotWithShape="1">
          <a:blip r:embed="rId3"/>
          <a:srcRect l="27578" t="18686" r="28582" b="8482"/>
          <a:stretch/>
        </p:blipFill>
        <p:spPr>
          <a:xfrm>
            <a:off x="3042058" y="1114905"/>
            <a:ext cx="6107877" cy="5704902"/>
          </a:xfrm>
          <a:prstGeom prst="rect">
            <a:avLst/>
          </a:prstGeom>
        </p:spPr>
      </p:pic>
      <p:sp>
        <p:nvSpPr>
          <p:cNvPr id="2" name="TextBox 1"/>
          <p:cNvSpPr txBox="1"/>
          <p:nvPr/>
        </p:nvSpPr>
        <p:spPr>
          <a:xfrm>
            <a:off x="5072801" y="4670096"/>
            <a:ext cx="648929" cy="230832"/>
          </a:xfrm>
          <a:prstGeom prst="rect">
            <a:avLst/>
          </a:prstGeom>
          <a:noFill/>
        </p:spPr>
        <p:txBody>
          <a:bodyPr wrap="square" rtlCol="0">
            <a:spAutoFit/>
          </a:bodyPr>
          <a:lstStyle/>
          <a:p>
            <a:r>
              <a:rPr lang="en-GB" sz="900" dirty="0" smtClean="0">
                <a:solidFill>
                  <a:schemeClr val="bg1"/>
                </a:solidFill>
              </a:rPr>
              <a:t>(0,300)</a:t>
            </a:r>
            <a:endParaRPr lang="en-GB" sz="900" dirty="0">
              <a:solidFill>
                <a:schemeClr val="bg1"/>
              </a:solidFill>
            </a:endParaRPr>
          </a:p>
        </p:txBody>
      </p:sp>
      <p:sp>
        <p:nvSpPr>
          <p:cNvPr id="9" name="TextBox 8"/>
          <p:cNvSpPr txBox="1"/>
          <p:nvPr/>
        </p:nvSpPr>
        <p:spPr>
          <a:xfrm>
            <a:off x="5136389" y="5796434"/>
            <a:ext cx="648929" cy="230832"/>
          </a:xfrm>
          <a:prstGeom prst="rect">
            <a:avLst/>
          </a:prstGeom>
          <a:noFill/>
        </p:spPr>
        <p:txBody>
          <a:bodyPr wrap="square" rtlCol="0">
            <a:spAutoFit/>
          </a:bodyPr>
          <a:lstStyle/>
          <a:p>
            <a:r>
              <a:rPr lang="en-GB" sz="900" dirty="0" smtClean="0">
                <a:solidFill>
                  <a:schemeClr val="bg1"/>
                </a:solidFill>
              </a:rPr>
              <a:t>(0,0)</a:t>
            </a:r>
            <a:endParaRPr lang="en-GB" sz="900" dirty="0">
              <a:solidFill>
                <a:schemeClr val="bg1"/>
              </a:solidFill>
            </a:endParaRPr>
          </a:p>
        </p:txBody>
      </p:sp>
      <p:sp>
        <p:nvSpPr>
          <p:cNvPr id="12" name="TextBox 11"/>
          <p:cNvSpPr txBox="1"/>
          <p:nvPr/>
        </p:nvSpPr>
        <p:spPr>
          <a:xfrm>
            <a:off x="6586892" y="5796434"/>
            <a:ext cx="648929" cy="230832"/>
          </a:xfrm>
          <a:prstGeom prst="rect">
            <a:avLst/>
          </a:prstGeom>
          <a:noFill/>
        </p:spPr>
        <p:txBody>
          <a:bodyPr wrap="square" rtlCol="0">
            <a:spAutoFit/>
          </a:bodyPr>
          <a:lstStyle/>
          <a:p>
            <a:r>
              <a:rPr lang="en-GB" sz="900" dirty="0" smtClean="0">
                <a:solidFill>
                  <a:schemeClr val="bg1"/>
                </a:solidFill>
              </a:rPr>
              <a:t>(300,0)</a:t>
            </a:r>
            <a:endParaRPr lang="en-GB" sz="900" dirty="0">
              <a:solidFill>
                <a:schemeClr val="bg1"/>
              </a:solidFill>
            </a:endParaRPr>
          </a:p>
        </p:txBody>
      </p:sp>
      <p:sp>
        <p:nvSpPr>
          <p:cNvPr id="13" name="TextBox 12"/>
          <p:cNvSpPr txBox="1"/>
          <p:nvPr/>
        </p:nvSpPr>
        <p:spPr>
          <a:xfrm>
            <a:off x="6527898" y="4700970"/>
            <a:ext cx="648929" cy="230832"/>
          </a:xfrm>
          <a:prstGeom prst="rect">
            <a:avLst/>
          </a:prstGeom>
          <a:noFill/>
        </p:spPr>
        <p:txBody>
          <a:bodyPr wrap="square" rtlCol="0">
            <a:spAutoFit/>
          </a:bodyPr>
          <a:lstStyle/>
          <a:p>
            <a:r>
              <a:rPr lang="en-GB" sz="900" dirty="0" smtClean="0">
                <a:solidFill>
                  <a:schemeClr val="bg1"/>
                </a:solidFill>
              </a:rPr>
              <a:t>(300,300)</a:t>
            </a:r>
            <a:endParaRPr lang="en-GB" sz="900" dirty="0">
              <a:solidFill>
                <a:schemeClr val="bg1"/>
              </a:solidFill>
            </a:endParaRPr>
          </a:p>
        </p:txBody>
      </p:sp>
    </p:spTree>
    <p:extLst>
      <p:ext uri="{BB962C8B-B14F-4D97-AF65-F5344CB8AC3E}">
        <p14:creationId xmlns:p14="http://schemas.microsoft.com/office/powerpoint/2010/main" val="7960281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Liverpool Workshop</a:t>
            </a:r>
            <a:endParaRPr lang="en-GB" sz="6600" dirty="0">
              <a:solidFill>
                <a:schemeClr val="bg1"/>
              </a:solidFill>
              <a:latin typeface="Calibri" panose="020F0502020204030204" pitchFamily="34" charset="0"/>
            </a:endParaRPr>
          </a:p>
        </p:txBody>
      </p:sp>
      <p:grpSp>
        <p:nvGrpSpPr>
          <p:cNvPr id="3" name="Group 2"/>
          <p:cNvGrpSpPr/>
          <p:nvPr/>
        </p:nvGrpSpPr>
        <p:grpSpPr>
          <a:xfrm>
            <a:off x="1427747" y="2348915"/>
            <a:ext cx="9330670" cy="2576012"/>
            <a:chOff x="1915520" y="2894345"/>
            <a:chExt cx="8556608" cy="2095853"/>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5520" y="2894346"/>
              <a:ext cx="2783244" cy="208743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8884" y="2894345"/>
              <a:ext cx="2783244" cy="2087433"/>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6589" y="2894346"/>
              <a:ext cx="2794470" cy="2095852"/>
            </a:xfrm>
            <a:prstGeom prst="rect">
              <a:avLst/>
            </a:prstGeom>
          </p:spPr>
        </p:pic>
      </p:grpSp>
    </p:spTree>
    <p:extLst>
      <p:ext uri="{BB962C8B-B14F-4D97-AF65-F5344CB8AC3E}">
        <p14:creationId xmlns:p14="http://schemas.microsoft.com/office/powerpoint/2010/main" val="16670586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7054" y="1322517"/>
            <a:ext cx="4013200" cy="3009900"/>
          </a:xfrm>
          <a:prstGeom prst="rect">
            <a:avLst/>
          </a:prstGeom>
        </p:spPr>
      </p:pic>
      <p:sp>
        <p:nvSpPr>
          <p:cNvPr id="7" name="TextBox 6"/>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Liverpool Workshop</a:t>
            </a:r>
            <a:endParaRPr lang="en-GB" sz="6600" dirty="0">
              <a:solidFill>
                <a:schemeClr val="bg1"/>
              </a:solidFill>
              <a:latin typeface="Calibri" panose="020F0502020204030204" pitchFamily="34"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9546" y="3409950"/>
            <a:ext cx="4140946" cy="3105710"/>
          </a:xfrm>
          <a:prstGeom prst="rect">
            <a:avLst/>
          </a:prstGeom>
        </p:spPr>
      </p:pic>
    </p:spTree>
    <p:extLst>
      <p:ext uri="{BB962C8B-B14F-4D97-AF65-F5344CB8AC3E}">
        <p14:creationId xmlns:p14="http://schemas.microsoft.com/office/powerpoint/2010/main" val="41421657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Electronic Testing </a:t>
            </a:r>
            <a:endParaRPr lang="en-GB" sz="6600" dirty="0">
              <a:solidFill>
                <a:schemeClr val="bg1"/>
              </a:solidFill>
              <a:latin typeface="Calibri" panose="020F0502020204030204" pitchFamily="34" charset="0"/>
            </a:endParaRPr>
          </a:p>
        </p:txBody>
      </p:sp>
      <p:sp>
        <p:nvSpPr>
          <p:cNvPr id="8" name="TextBox 7"/>
          <p:cNvSpPr txBox="1"/>
          <p:nvPr/>
        </p:nvSpPr>
        <p:spPr>
          <a:xfrm>
            <a:off x="1656726" y="1627138"/>
            <a:ext cx="4439271" cy="4893647"/>
          </a:xfrm>
          <a:prstGeom prst="rect">
            <a:avLst/>
          </a:prstGeom>
          <a:noFill/>
        </p:spPr>
        <p:txBody>
          <a:bodyPr wrap="square" rtlCol="0">
            <a:spAutoFit/>
          </a:bodyPr>
          <a:lstStyle/>
          <a:p>
            <a:pPr marL="342900" indent="-342900">
              <a:buFont typeface="Arial" panose="020B0604020202020204" pitchFamily="34" charset="0"/>
              <a:buChar char="•"/>
            </a:pPr>
            <a:r>
              <a:rPr lang="en-GB" sz="2100" dirty="0" smtClean="0">
                <a:solidFill>
                  <a:schemeClr val="bg1"/>
                </a:solidFill>
              </a:rPr>
              <a:t>Simple circuit to determine whether the Arduino could control two motors together.</a:t>
            </a:r>
          </a:p>
          <a:p>
            <a:pPr marL="285750" indent="-285750">
              <a:buFont typeface="Arial" panose="020B0604020202020204" pitchFamily="34" charset="0"/>
              <a:buChar char="•"/>
            </a:pPr>
            <a:endParaRPr lang="en-GB" sz="2100" dirty="0" smtClean="0">
              <a:solidFill>
                <a:schemeClr val="bg1"/>
              </a:solidFill>
            </a:endParaRPr>
          </a:p>
          <a:p>
            <a:pPr marL="285750" indent="-285750">
              <a:buFont typeface="Arial" panose="020B0604020202020204" pitchFamily="34" charset="0"/>
              <a:buChar char="•"/>
            </a:pPr>
            <a:r>
              <a:rPr lang="en-GB" sz="2100" dirty="0" smtClean="0">
                <a:solidFill>
                  <a:schemeClr val="bg1"/>
                </a:solidFill>
              </a:rPr>
              <a:t>Multimeter used in continuity testing to check short circuits.</a:t>
            </a:r>
          </a:p>
          <a:p>
            <a:pPr marL="285750" indent="-285750">
              <a:buFont typeface="Arial" panose="020B0604020202020204" pitchFamily="34" charset="0"/>
              <a:buChar char="•"/>
            </a:pPr>
            <a:endParaRPr lang="en-GB" sz="2100" dirty="0" smtClean="0">
              <a:solidFill>
                <a:schemeClr val="bg1"/>
              </a:solidFill>
            </a:endParaRPr>
          </a:p>
          <a:p>
            <a:pPr marL="285750" indent="-285750">
              <a:buFont typeface="Arial" panose="020B0604020202020204" pitchFamily="34" charset="0"/>
              <a:buChar char="•"/>
            </a:pPr>
            <a:r>
              <a:rPr lang="en-GB" sz="2100" dirty="0" smtClean="0">
                <a:solidFill>
                  <a:schemeClr val="bg1"/>
                </a:solidFill>
              </a:rPr>
              <a:t>Voltmeter used to test the voltages were correct at each pin.</a:t>
            </a:r>
          </a:p>
          <a:p>
            <a:pPr marL="285750" indent="-285750">
              <a:buFont typeface="Arial" panose="020B0604020202020204" pitchFamily="34" charset="0"/>
              <a:buChar char="•"/>
            </a:pPr>
            <a:endParaRPr lang="en-GB" sz="2100" dirty="0" smtClean="0">
              <a:solidFill>
                <a:schemeClr val="bg1"/>
              </a:solidFill>
            </a:endParaRPr>
          </a:p>
          <a:p>
            <a:pPr marL="285750" indent="-285750">
              <a:buFont typeface="Arial" panose="020B0604020202020204" pitchFamily="34" charset="0"/>
              <a:buChar char="•"/>
            </a:pPr>
            <a:r>
              <a:rPr lang="en-GB" sz="2100" dirty="0" smtClean="0">
                <a:solidFill>
                  <a:schemeClr val="bg1"/>
                </a:solidFill>
              </a:rPr>
              <a:t>Simple programs uploaded onto the Arduinos to flash a red LED ensuring they were programmable.</a:t>
            </a:r>
          </a:p>
          <a:p>
            <a:pPr marL="285750" indent="-285750">
              <a:buFont typeface="Arial" panose="020B0604020202020204" pitchFamily="34" charset="0"/>
              <a:buChar char="•"/>
            </a:pPr>
            <a:endParaRPr lang="en-GB" sz="2100" dirty="0" smtClean="0">
              <a:solidFill>
                <a:schemeClr val="bg1"/>
              </a:solidFill>
            </a:endParaRPr>
          </a:p>
          <a:p>
            <a:pPr marL="285750" indent="-285750">
              <a:buFont typeface="Arial" panose="020B0604020202020204" pitchFamily="34" charset="0"/>
              <a:buChar char="•"/>
            </a:pPr>
            <a:endParaRPr lang="en-GB" dirty="0" smtClean="0">
              <a:solidFill>
                <a:schemeClr val="bg1"/>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8" y="1710896"/>
            <a:ext cx="4530811" cy="3398108"/>
          </a:xfrm>
          <a:prstGeom prst="rect">
            <a:avLst/>
          </a:prstGeom>
        </p:spPr>
      </p:pic>
    </p:spTree>
    <p:extLst>
      <p:ext uri="{BB962C8B-B14F-4D97-AF65-F5344CB8AC3E}">
        <p14:creationId xmlns:p14="http://schemas.microsoft.com/office/powerpoint/2010/main" val="202623641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Software Testing </a:t>
            </a:r>
            <a:endParaRPr lang="en-GB" sz="6600" dirty="0">
              <a:solidFill>
                <a:schemeClr val="bg1"/>
              </a:solidFill>
              <a:latin typeface="Calibri" panose="020F0502020204030204" pitchFamily="34" charset="0"/>
            </a:endParaRPr>
          </a:p>
        </p:txBody>
      </p:sp>
      <p:sp>
        <p:nvSpPr>
          <p:cNvPr id="9" name="TextBox 8"/>
          <p:cNvSpPr txBox="1"/>
          <p:nvPr/>
        </p:nvSpPr>
        <p:spPr>
          <a:xfrm>
            <a:off x="1647566" y="1303467"/>
            <a:ext cx="5258910" cy="5170646"/>
          </a:xfrm>
          <a:prstGeom prst="rect">
            <a:avLst/>
          </a:prstGeom>
          <a:noFill/>
        </p:spPr>
        <p:txBody>
          <a:bodyPr wrap="square" rtlCol="0">
            <a:spAutoFit/>
          </a:bodyPr>
          <a:lstStyle/>
          <a:p>
            <a:pPr marL="285750" indent="-285750">
              <a:buFont typeface="Arial" panose="020B0604020202020204" pitchFamily="34" charset="0"/>
              <a:buChar char="•"/>
            </a:pPr>
            <a:r>
              <a:rPr lang="en-GB" sz="2100" dirty="0" smtClean="0">
                <a:solidFill>
                  <a:schemeClr val="bg1"/>
                </a:solidFill>
              </a:rPr>
              <a:t>Testing the communication between the computer and circuit revealed that the software would work better on a windows system</a:t>
            </a:r>
          </a:p>
          <a:p>
            <a:pPr marL="285750" indent="-285750">
              <a:buFont typeface="Arial" panose="020B0604020202020204" pitchFamily="34" charset="0"/>
              <a:buChar char="•"/>
            </a:pPr>
            <a:endParaRPr lang="en-GB" sz="2100" dirty="0" smtClean="0">
              <a:solidFill>
                <a:schemeClr val="bg1"/>
              </a:solidFill>
            </a:endParaRPr>
          </a:p>
          <a:p>
            <a:pPr marL="285750" indent="-285750">
              <a:buFont typeface="Arial" panose="020B0604020202020204" pitchFamily="34" charset="0"/>
              <a:buChar char="•"/>
            </a:pPr>
            <a:r>
              <a:rPr lang="en-GB" sz="2100" dirty="0" smtClean="0">
                <a:solidFill>
                  <a:schemeClr val="bg1"/>
                </a:solidFill>
              </a:rPr>
              <a:t>Testing with hypothetical values to determine whether the correct outputs were given for the motor movements</a:t>
            </a:r>
          </a:p>
          <a:p>
            <a:pPr marL="285750" indent="-285750">
              <a:buFont typeface="Arial" panose="020B0604020202020204" pitchFamily="34" charset="0"/>
              <a:buChar char="•"/>
            </a:pPr>
            <a:endParaRPr lang="en-GB" sz="2100" dirty="0" smtClean="0">
              <a:solidFill>
                <a:schemeClr val="bg1"/>
              </a:solidFill>
            </a:endParaRPr>
          </a:p>
          <a:p>
            <a:pPr marL="285750" indent="-285750">
              <a:buFont typeface="Arial" panose="020B0604020202020204" pitchFamily="34" charset="0"/>
              <a:buChar char="•"/>
            </a:pPr>
            <a:r>
              <a:rPr lang="en-GB" sz="2100" dirty="0" smtClean="0">
                <a:solidFill>
                  <a:schemeClr val="bg1"/>
                </a:solidFill>
              </a:rPr>
              <a:t>Testing of the communication between the computer software and Arduino revealed that they were not congruent and there were many small problems with consistency.</a:t>
            </a:r>
          </a:p>
          <a:p>
            <a:pPr marL="285750" indent="-285750">
              <a:buFont typeface="Arial" panose="020B0604020202020204" pitchFamily="34" charset="0"/>
              <a:buChar char="•"/>
            </a:pPr>
            <a:endParaRPr lang="en-GB" dirty="0" smtClean="0">
              <a:solidFill>
                <a:schemeClr val="bg1"/>
              </a:solidFill>
            </a:endParaRPr>
          </a:p>
          <a:p>
            <a:pPr marL="285750" indent="-285750">
              <a:buFont typeface="Arial" panose="020B0604020202020204" pitchFamily="34" charset="0"/>
              <a:buChar char="•"/>
            </a:pPr>
            <a:endParaRPr lang="en-GB" dirty="0" smtClean="0">
              <a:solidFill>
                <a:schemeClr val="bg1"/>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059" y="1303467"/>
            <a:ext cx="3303372" cy="2477529"/>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1059" y="4094803"/>
            <a:ext cx="3303372" cy="2477529"/>
          </a:xfrm>
          <a:prstGeom prst="rect">
            <a:avLst/>
          </a:prstGeom>
        </p:spPr>
      </p:pic>
    </p:spTree>
    <p:extLst>
      <p:ext uri="{BB962C8B-B14F-4D97-AF65-F5344CB8AC3E}">
        <p14:creationId xmlns:p14="http://schemas.microsoft.com/office/powerpoint/2010/main" val="113717386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07872" y="1322693"/>
            <a:ext cx="7071454" cy="5303590"/>
          </a:xfrm>
        </p:spPr>
      </p:pic>
      <p:sp>
        <p:nvSpPr>
          <p:cNvPr id="7" name="TextBox 6"/>
          <p:cNvSpPr txBox="1"/>
          <p:nvPr/>
        </p:nvSpPr>
        <p:spPr>
          <a:xfrm>
            <a:off x="2152356" y="214697"/>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Introduction</a:t>
            </a:r>
            <a:endParaRPr lang="en-GB" sz="66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1048217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5" y="109254"/>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Implementation </a:t>
            </a:r>
            <a:endParaRPr lang="en-GB" sz="6600" dirty="0">
              <a:solidFill>
                <a:schemeClr val="bg1"/>
              </a:solidFill>
              <a:latin typeface="Calibri" panose="020F0502020204030204" pitchFamily="34" charset="0"/>
            </a:endParaRPr>
          </a:p>
        </p:txBody>
      </p:sp>
      <p:pic>
        <p:nvPicPr>
          <p:cNvPr id="2050" name="Picture 2" descr="http://www.nes-limited.com/assets/resized/ba81506c1107043ae4812a2bd2f25dd1.jpg"/>
          <p:cNvPicPr>
            <a:picLocks noChangeAspect="1" noChangeArrowheads="1"/>
          </p:cNvPicPr>
          <p:nvPr/>
        </p:nvPicPr>
        <p:blipFill rotWithShape="1">
          <a:blip r:embed="rId3">
            <a:extLst>
              <a:ext uri="{28A0092B-C50C-407E-A947-70E740481C1C}">
                <a14:useLocalDpi xmlns:a14="http://schemas.microsoft.com/office/drawing/2010/main" val="0"/>
              </a:ext>
            </a:extLst>
          </a:blip>
          <a:srcRect l="22615" t="-412" r="23827"/>
          <a:stretch/>
        </p:blipFill>
        <p:spPr bwMode="auto">
          <a:xfrm>
            <a:off x="6094415" y="1665728"/>
            <a:ext cx="4448432" cy="23623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53514" y="1504165"/>
            <a:ext cx="4240901" cy="4247317"/>
          </a:xfrm>
          <a:prstGeom prst="rect">
            <a:avLst/>
          </a:prstGeom>
          <a:noFill/>
        </p:spPr>
        <p:txBody>
          <a:bodyPr wrap="square" rtlCol="0">
            <a:spAutoFit/>
          </a:bodyPr>
          <a:lstStyle/>
          <a:p>
            <a:pPr marL="285750" indent="-285750">
              <a:buFont typeface="Arial" panose="020B0604020202020204" pitchFamily="34" charset="0"/>
              <a:buChar char="•"/>
            </a:pPr>
            <a:r>
              <a:rPr lang="en-GB" dirty="0" smtClean="0">
                <a:solidFill>
                  <a:schemeClr val="bg1"/>
                </a:solidFill>
              </a:rPr>
              <a:t> </a:t>
            </a:r>
            <a:r>
              <a:rPr lang="en-GB" sz="2400" dirty="0" smtClean="0">
                <a:solidFill>
                  <a:schemeClr val="bg1"/>
                </a:solidFill>
              </a:rPr>
              <a:t>Use DC motors and a custom gearing system instead of stepper motors</a:t>
            </a:r>
          </a:p>
          <a:p>
            <a:pPr marL="285750" indent="-285750">
              <a:buFont typeface="Arial" panose="020B0604020202020204" pitchFamily="34" charset="0"/>
              <a:buChar char="•"/>
            </a:pPr>
            <a:endParaRPr lang="en-GB" sz="2400" dirty="0">
              <a:solidFill>
                <a:schemeClr val="bg1"/>
              </a:solidFill>
            </a:endParaRPr>
          </a:p>
          <a:p>
            <a:pPr marL="285750" indent="-285750">
              <a:buFont typeface="Arial" panose="020B0604020202020204" pitchFamily="34" charset="0"/>
              <a:buChar char="•"/>
            </a:pPr>
            <a:r>
              <a:rPr lang="en-GB" sz="2400" dirty="0" smtClean="0">
                <a:solidFill>
                  <a:schemeClr val="bg1"/>
                </a:solidFill>
              </a:rPr>
              <a:t>Series of PLC’s instead of microcontrollers</a:t>
            </a:r>
          </a:p>
          <a:p>
            <a:pPr marL="285750" indent="-285750">
              <a:buFont typeface="Arial" panose="020B0604020202020204" pitchFamily="34" charset="0"/>
              <a:buChar char="•"/>
            </a:pPr>
            <a:endParaRPr lang="en-GB" sz="2400" dirty="0" smtClean="0">
              <a:solidFill>
                <a:schemeClr val="bg1"/>
              </a:solidFill>
            </a:endParaRPr>
          </a:p>
          <a:p>
            <a:pPr marL="285750" indent="-285750">
              <a:buFont typeface="Arial" panose="020B0604020202020204" pitchFamily="34" charset="0"/>
              <a:buChar char="•"/>
            </a:pPr>
            <a:r>
              <a:rPr lang="en-GB" sz="2400" dirty="0" smtClean="0">
                <a:solidFill>
                  <a:schemeClr val="bg1"/>
                </a:solidFill>
              </a:rPr>
              <a:t>Steel anti-twist cable instead of wire</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0613752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5" y="109254"/>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Final Solution</a:t>
            </a:r>
            <a:endParaRPr lang="en-GB" sz="6600" dirty="0">
              <a:solidFill>
                <a:schemeClr val="bg1"/>
              </a:solidFill>
              <a:latin typeface="Calibri" panose="020F0502020204030204" pitchFamily="34" charset="0"/>
            </a:endParaRPr>
          </a:p>
        </p:txBody>
      </p:sp>
      <p:sp>
        <p:nvSpPr>
          <p:cNvPr id="2" name="TextBox 1"/>
          <p:cNvSpPr txBox="1"/>
          <p:nvPr/>
        </p:nvSpPr>
        <p:spPr>
          <a:xfrm>
            <a:off x="3080084" y="1973179"/>
            <a:ext cx="4692316" cy="369332"/>
          </a:xfrm>
          <a:prstGeom prst="rect">
            <a:avLst/>
          </a:prstGeom>
          <a:noFill/>
        </p:spPr>
        <p:txBody>
          <a:bodyPr wrap="square" rtlCol="0">
            <a:spAutoFit/>
          </a:bodyPr>
          <a:lstStyle/>
          <a:p>
            <a:r>
              <a:rPr lang="en-GB" dirty="0" smtClean="0">
                <a:solidFill>
                  <a:schemeClr val="bg1"/>
                </a:solidFill>
              </a:rPr>
              <a:t>Clip of weight moving here</a:t>
            </a:r>
            <a:endParaRPr lang="en-GB" dirty="0">
              <a:solidFill>
                <a:schemeClr val="bg1"/>
              </a:solidFill>
            </a:endParaRPr>
          </a:p>
        </p:txBody>
      </p:sp>
    </p:spTree>
    <p:extLst>
      <p:ext uri="{BB962C8B-B14F-4D97-AF65-F5344CB8AC3E}">
        <p14:creationId xmlns:p14="http://schemas.microsoft.com/office/powerpoint/2010/main" val="94549234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890674" y="1345554"/>
            <a:ext cx="8344189" cy="5170646"/>
          </a:xfrm>
          <a:prstGeom prst="rect">
            <a:avLst/>
          </a:prstGeom>
          <a:noFill/>
        </p:spPr>
        <p:txBody>
          <a:bodyPr wrap="square" rtlCol="0">
            <a:spAutoFit/>
          </a:bodyPr>
          <a:lstStyle/>
          <a:p>
            <a:r>
              <a:rPr lang="en-GB" sz="2400" dirty="0" smtClean="0">
                <a:solidFill>
                  <a:schemeClr val="bg1"/>
                </a:solidFill>
              </a:rPr>
              <a:t>We </a:t>
            </a:r>
            <a:r>
              <a:rPr lang="en-GB" sz="2400" dirty="0">
                <a:solidFill>
                  <a:schemeClr val="bg1"/>
                </a:solidFill>
              </a:rPr>
              <a:t>wish to extend our appreciation and thanks to the following, without whom we would not have had this experience</a:t>
            </a:r>
            <a:r>
              <a:rPr lang="en-GB" sz="2400" dirty="0" smtClean="0">
                <a:solidFill>
                  <a:schemeClr val="bg1"/>
                </a:solidFill>
              </a:rPr>
              <a:t>.</a:t>
            </a:r>
          </a:p>
          <a:p>
            <a:endParaRPr lang="en-GB" sz="2400" dirty="0">
              <a:solidFill>
                <a:schemeClr val="bg1"/>
              </a:solidFill>
            </a:endParaRPr>
          </a:p>
          <a:p>
            <a:pPr marL="285750" indent="-285750" fontAlgn="base">
              <a:buFont typeface="Arial" panose="020B0604020202020204" pitchFamily="34" charset="0"/>
              <a:buChar char="•"/>
            </a:pPr>
            <a:r>
              <a:rPr lang="en-GB" sz="2400" dirty="0">
                <a:solidFill>
                  <a:schemeClr val="bg1"/>
                </a:solidFill>
              </a:rPr>
              <a:t>The Engineering Development </a:t>
            </a:r>
            <a:r>
              <a:rPr lang="en-GB" sz="2400" dirty="0" smtClean="0">
                <a:solidFill>
                  <a:schemeClr val="bg1"/>
                </a:solidFill>
              </a:rPr>
              <a:t>Trust</a:t>
            </a:r>
          </a:p>
          <a:p>
            <a:pPr marL="285750" indent="-285750" fontAlgn="base">
              <a:buFont typeface="Arial" panose="020B0604020202020204" pitchFamily="34" charset="0"/>
              <a:buChar char="•"/>
            </a:pPr>
            <a:endParaRPr lang="en-GB" sz="2400" dirty="0" smtClean="0">
              <a:solidFill>
                <a:schemeClr val="bg1"/>
              </a:solidFill>
            </a:endParaRPr>
          </a:p>
          <a:p>
            <a:pPr marL="285750" indent="-285750" fontAlgn="base">
              <a:buFont typeface="Arial" panose="020B0604020202020204" pitchFamily="34" charset="0"/>
              <a:buChar char="•"/>
            </a:pPr>
            <a:r>
              <a:rPr lang="en-GB" sz="2400" dirty="0" smtClean="0">
                <a:solidFill>
                  <a:schemeClr val="bg1"/>
                </a:solidFill>
              </a:rPr>
              <a:t>The </a:t>
            </a:r>
            <a:r>
              <a:rPr lang="en-GB" sz="2400" dirty="0">
                <a:solidFill>
                  <a:schemeClr val="bg1"/>
                </a:solidFill>
              </a:rPr>
              <a:t>Engineering Education Scheme </a:t>
            </a:r>
            <a:endParaRPr lang="en-GB" sz="2400" dirty="0" smtClean="0">
              <a:solidFill>
                <a:schemeClr val="bg1"/>
              </a:solidFill>
            </a:endParaRPr>
          </a:p>
          <a:p>
            <a:pPr marL="285750" indent="-285750" fontAlgn="base">
              <a:buFont typeface="Arial" panose="020B0604020202020204" pitchFamily="34" charset="0"/>
              <a:buChar char="•"/>
            </a:pPr>
            <a:endParaRPr lang="en-GB" sz="2400" dirty="0">
              <a:solidFill>
                <a:schemeClr val="bg1"/>
              </a:solidFill>
            </a:endParaRPr>
          </a:p>
          <a:p>
            <a:pPr marL="285750" indent="-285750" fontAlgn="base">
              <a:buFont typeface="Arial" panose="020B0604020202020204" pitchFamily="34" charset="0"/>
              <a:buChar char="•"/>
            </a:pPr>
            <a:r>
              <a:rPr lang="en-GB" sz="2400" dirty="0" smtClean="0">
                <a:solidFill>
                  <a:schemeClr val="bg1"/>
                </a:solidFill>
              </a:rPr>
              <a:t>Nuclear </a:t>
            </a:r>
            <a:r>
              <a:rPr lang="en-GB" sz="2400" dirty="0">
                <a:solidFill>
                  <a:schemeClr val="bg1"/>
                </a:solidFill>
              </a:rPr>
              <a:t>Engineering Services (NES), for their </a:t>
            </a:r>
            <a:r>
              <a:rPr lang="en-GB" sz="2400" dirty="0" smtClean="0">
                <a:solidFill>
                  <a:schemeClr val="bg1"/>
                </a:solidFill>
              </a:rPr>
              <a:t>sponsorship</a:t>
            </a:r>
          </a:p>
          <a:p>
            <a:pPr marL="285750" indent="-285750" fontAlgn="base">
              <a:buFont typeface="Arial" panose="020B0604020202020204" pitchFamily="34" charset="0"/>
              <a:buChar char="•"/>
            </a:pPr>
            <a:endParaRPr lang="en-GB" sz="2400" dirty="0" smtClean="0">
              <a:solidFill>
                <a:schemeClr val="bg1"/>
              </a:solidFill>
            </a:endParaRPr>
          </a:p>
          <a:p>
            <a:pPr marL="285750" indent="-285750" fontAlgn="base">
              <a:buFont typeface="Arial" panose="020B0604020202020204" pitchFamily="34" charset="0"/>
              <a:buChar char="•"/>
            </a:pPr>
            <a:r>
              <a:rPr lang="en-GB" sz="2400" dirty="0" smtClean="0">
                <a:solidFill>
                  <a:schemeClr val="bg1"/>
                </a:solidFill>
              </a:rPr>
              <a:t>University </a:t>
            </a:r>
            <a:r>
              <a:rPr lang="en-GB" sz="2400" dirty="0">
                <a:solidFill>
                  <a:schemeClr val="bg1"/>
                </a:solidFill>
              </a:rPr>
              <a:t>of Liverpool,  and their staff for the extensive use of their </a:t>
            </a:r>
            <a:r>
              <a:rPr lang="en-GB" sz="2400" dirty="0" smtClean="0">
                <a:solidFill>
                  <a:schemeClr val="bg1"/>
                </a:solidFill>
              </a:rPr>
              <a:t>facilities</a:t>
            </a:r>
          </a:p>
          <a:p>
            <a:pPr marL="285750" indent="-285750" fontAlgn="base">
              <a:buFont typeface="Arial" panose="020B0604020202020204" pitchFamily="34" charset="0"/>
              <a:buChar char="•"/>
            </a:pPr>
            <a:endParaRPr lang="en-GB" sz="2400" dirty="0" smtClean="0">
              <a:solidFill>
                <a:schemeClr val="bg1"/>
              </a:solidFill>
            </a:endParaRPr>
          </a:p>
          <a:p>
            <a:pPr marL="285750" indent="-285750" fontAlgn="base">
              <a:buFont typeface="Arial" panose="020B0604020202020204" pitchFamily="34" charset="0"/>
              <a:buChar char="•"/>
            </a:pPr>
            <a:r>
              <a:rPr lang="en-GB" sz="2400" dirty="0" err="1" smtClean="0">
                <a:solidFill>
                  <a:schemeClr val="bg1"/>
                </a:solidFill>
              </a:rPr>
              <a:t>Winstanley</a:t>
            </a:r>
            <a:r>
              <a:rPr lang="en-GB" sz="2400" dirty="0" smtClean="0">
                <a:solidFill>
                  <a:schemeClr val="bg1"/>
                </a:solidFill>
              </a:rPr>
              <a:t> </a:t>
            </a:r>
            <a:r>
              <a:rPr lang="en-GB" sz="2400" dirty="0">
                <a:solidFill>
                  <a:schemeClr val="bg1"/>
                </a:solidFill>
              </a:rPr>
              <a:t>College, especially Mr Geoff Woodward</a:t>
            </a:r>
          </a:p>
          <a:p>
            <a:endParaRPr lang="en-GB" dirty="0"/>
          </a:p>
        </p:txBody>
      </p:sp>
      <p:sp>
        <p:nvSpPr>
          <p:cNvPr id="4" name="TextBox 3"/>
          <p:cNvSpPr txBox="1"/>
          <p:nvPr/>
        </p:nvSpPr>
        <p:spPr>
          <a:xfrm>
            <a:off x="2304755" y="109254"/>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Acknowledgments</a:t>
            </a:r>
            <a:endParaRPr lang="en-GB" sz="66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169279557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2984" y="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9291" t="10269" r="23371" b="13538"/>
          <a:stretch/>
        </p:blipFill>
        <p:spPr>
          <a:xfrm rot="5400000">
            <a:off x="3391562" y="-551789"/>
            <a:ext cx="5408874" cy="9410703"/>
          </a:xfrm>
        </p:spPr>
      </p:pic>
      <p:sp>
        <p:nvSpPr>
          <p:cNvPr id="6" name="TextBox 5"/>
          <p:cNvSpPr txBox="1"/>
          <p:nvPr/>
        </p:nvSpPr>
        <p:spPr>
          <a:xfrm>
            <a:off x="1390648" y="214697"/>
            <a:ext cx="9410704" cy="1015663"/>
          </a:xfrm>
          <a:prstGeom prst="rect">
            <a:avLst/>
          </a:prstGeom>
          <a:noFill/>
        </p:spPr>
        <p:txBody>
          <a:bodyPr wrap="square" rtlCol="0">
            <a:spAutoFit/>
          </a:bodyPr>
          <a:lstStyle/>
          <a:p>
            <a:pPr algn="ctr"/>
            <a:r>
              <a:rPr lang="en-GB" sz="6000" dirty="0" smtClean="0">
                <a:solidFill>
                  <a:schemeClr val="bg1"/>
                </a:solidFill>
                <a:latin typeface="Calibri" panose="020F0502020204030204" pitchFamily="34" charset="0"/>
              </a:rPr>
              <a:t>Project brief</a:t>
            </a:r>
            <a:endParaRPr lang="en-GB" sz="60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210612830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072986" y="1498938"/>
            <a:ext cx="8172450" cy="5293757"/>
          </a:xfrm>
          <a:prstGeom prst="rect">
            <a:avLst/>
          </a:prstGeom>
          <a:noFill/>
        </p:spPr>
        <p:txBody>
          <a:bodyPr wrap="square" rtlCol="0">
            <a:spAutoFit/>
          </a:bodyPr>
          <a:lstStyle/>
          <a:p>
            <a:pPr marL="285750" indent="-285750" fontAlgn="base">
              <a:buFont typeface="Arial" panose="020B0604020202020204" pitchFamily="34" charset="0"/>
              <a:buChar char="•"/>
            </a:pPr>
            <a:r>
              <a:rPr lang="en-GB" sz="3200" dirty="0">
                <a:solidFill>
                  <a:schemeClr val="bg1"/>
                </a:solidFill>
              </a:rPr>
              <a:t>System capable of delivering the rope to 12 programmed positions.</a:t>
            </a:r>
          </a:p>
          <a:p>
            <a:pPr marL="285750" indent="-285750" fontAlgn="base">
              <a:buFont typeface="Arial" panose="020B0604020202020204" pitchFamily="34" charset="0"/>
              <a:buChar char="•"/>
            </a:pPr>
            <a:r>
              <a:rPr lang="en-GB" sz="3200" dirty="0" smtClean="0">
                <a:solidFill>
                  <a:schemeClr val="bg1"/>
                </a:solidFill>
              </a:rPr>
              <a:t>Require </a:t>
            </a:r>
            <a:r>
              <a:rPr lang="en-GB" sz="3200" dirty="0">
                <a:solidFill>
                  <a:schemeClr val="bg1"/>
                </a:solidFill>
              </a:rPr>
              <a:t>no electrical components to be placed within the shielded box.</a:t>
            </a:r>
          </a:p>
          <a:p>
            <a:pPr marL="285750" indent="-285750" fontAlgn="base">
              <a:buFont typeface="Arial" panose="020B0604020202020204" pitchFamily="34" charset="0"/>
              <a:buChar char="•"/>
            </a:pPr>
            <a:r>
              <a:rPr lang="en-GB" sz="3200" dirty="0">
                <a:solidFill>
                  <a:schemeClr val="bg1"/>
                </a:solidFill>
              </a:rPr>
              <a:t>Minimum amount of equipment in the shielded box without compromising its shielding. </a:t>
            </a:r>
          </a:p>
          <a:p>
            <a:pPr marL="285750" indent="-285750" fontAlgn="base">
              <a:buFont typeface="Arial" panose="020B0604020202020204" pitchFamily="34" charset="0"/>
              <a:buChar char="•"/>
            </a:pPr>
            <a:r>
              <a:rPr lang="en-GB" sz="3200" dirty="0">
                <a:solidFill>
                  <a:schemeClr val="bg1"/>
                </a:solidFill>
              </a:rPr>
              <a:t>Components should be replaceable without the need to enter the shielded box.</a:t>
            </a:r>
          </a:p>
          <a:p>
            <a:pPr marL="285750" indent="-285750" fontAlgn="base">
              <a:buFont typeface="Arial" panose="020B0604020202020204" pitchFamily="34" charset="0"/>
              <a:buChar char="•"/>
            </a:pPr>
            <a:r>
              <a:rPr lang="en-GB" sz="3200" dirty="0" smtClean="0">
                <a:solidFill>
                  <a:schemeClr val="bg1"/>
                </a:solidFill>
              </a:rPr>
              <a:t>Little </a:t>
            </a:r>
            <a:r>
              <a:rPr lang="en-GB" sz="3200" dirty="0">
                <a:solidFill>
                  <a:schemeClr val="bg1"/>
                </a:solidFill>
              </a:rPr>
              <a:t>maintenance </a:t>
            </a:r>
            <a:r>
              <a:rPr lang="en-GB" sz="3200" dirty="0" smtClean="0">
                <a:solidFill>
                  <a:schemeClr val="bg1"/>
                </a:solidFill>
              </a:rPr>
              <a:t>required</a:t>
            </a:r>
            <a:r>
              <a:rPr lang="en-GB" sz="3200" dirty="0">
                <a:solidFill>
                  <a:schemeClr val="bg1"/>
                </a:solidFill>
              </a:rPr>
              <a:t>.</a:t>
            </a:r>
          </a:p>
          <a:p>
            <a:endParaRPr lang="en-GB" dirty="0"/>
          </a:p>
        </p:txBody>
      </p:sp>
      <p:sp>
        <p:nvSpPr>
          <p:cNvPr id="7" name="TextBox 6"/>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System Requirements</a:t>
            </a:r>
            <a:endParaRPr lang="en-GB" sz="66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40046366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Planning</a:t>
            </a:r>
            <a:endParaRPr lang="en-GB" sz="6600" dirty="0">
              <a:solidFill>
                <a:schemeClr val="bg1"/>
              </a:solidFill>
              <a:latin typeface="Calibri" panose="020F0502020204030204" pitchFamily="34" charset="0"/>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rot="60000">
            <a:off x="2304754" y="1242885"/>
            <a:ext cx="7582487" cy="5594921"/>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348056" y="3794171"/>
            <a:ext cx="161639" cy="148277"/>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348056" y="3507924"/>
            <a:ext cx="161639" cy="148277"/>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570692" y="3499973"/>
            <a:ext cx="161639" cy="148277"/>
          </a:xfrm>
          <a:prstGeom prst="rect">
            <a:avLst/>
          </a:prstGeom>
        </p:spPr>
      </p:pic>
      <p:pic>
        <p:nvPicPr>
          <p:cNvPr id="11" name="Picture 10"/>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782788" y="3499973"/>
            <a:ext cx="161639" cy="148277"/>
          </a:xfrm>
          <a:prstGeom prst="rect">
            <a:avLst/>
          </a:prstGeom>
        </p:spPr>
      </p:pic>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994883" y="3507923"/>
            <a:ext cx="161639" cy="148277"/>
          </a:xfrm>
          <a:prstGeom prst="rect">
            <a:avLst/>
          </a:prstGeom>
        </p:spPr>
      </p:pic>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570691" y="3794171"/>
            <a:ext cx="161639" cy="148277"/>
          </a:xfrm>
          <a:prstGeom prst="rect">
            <a:avLst/>
          </a:prstGeom>
        </p:spPr>
      </p:pic>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758930" y="3794172"/>
            <a:ext cx="161639" cy="148277"/>
          </a:xfrm>
          <a:prstGeom prst="rect">
            <a:avLst/>
          </a:prstGeom>
        </p:spPr>
      </p:pic>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986746" y="3794170"/>
            <a:ext cx="161639" cy="148277"/>
          </a:xfrm>
          <a:prstGeom prst="rect">
            <a:avLst/>
          </a:prstGeom>
        </p:spPr>
      </p:pic>
      <p:pic>
        <p:nvPicPr>
          <p:cNvPr id="16" name="Picture 15"/>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5190888" y="3794171"/>
            <a:ext cx="161639" cy="148277"/>
          </a:xfrm>
          <a:prstGeom prst="rect">
            <a:avLst/>
          </a:prstGeom>
        </p:spPr>
      </p:pic>
      <p:pic>
        <p:nvPicPr>
          <p:cNvPr id="17" name="Picture 16"/>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5190889" y="3509006"/>
            <a:ext cx="161639" cy="14827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5402801" y="3795252"/>
            <a:ext cx="161639" cy="148277"/>
          </a:xfrm>
          <a:prstGeom prst="rect">
            <a:avLst/>
          </a:prstGeom>
        </p:spPr>
      </p:pic>
      <p:pic>
        <p:nvPicPr>
          <p:cNvPr id="19" name="Picture 18"/>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5604173" y="3794170"/>
            <a:ext cx="161639" cy="148277"/>
          </a:xfrm>
          <a:prstGeom prst="rect">
            <a:avLst/>
          </a:prstGeom>
        </p:spPr>
      </p:pic>
      <p:pic>
        <p:nvPicPr>
          <p:cNvPr id="20" name="Picture 19"/>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5394845" y="3499974"/>
            <a:ext cx="161639" cy="148277"/>
          </a:xfrm>
          <a:prstGeom prst="rect">
            <a:avLst/>
          </a:prstGeom>
        </p:spPr>
      </p:pic>
      <p:pic>
        <p:nvPicPr>
          <p:cNvPr id="21" name="Picture 20"/>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5596219" y="3499974"/>
            <a:ext cx="161639" cy="148277"/>
          </a:xfrm>
          <a:prstGeom prst="rect">
            <a:avLst/>
          </a:prstGeom>
        </p:spPr>
      </p:pic>
      <p:pic>
        <p:nvPicPr>
          <p:cNvPr id="22" name="Picture 21"/>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348053" y="4083658"/>
            <a:ext cx="161639" cy="148277"/>
          </a:xfrm>
          <a:prstGeom prst="rect">
            <a:avLst/>
          </a:prstGeom>
        </p:spPr>
      </p:pic>
      <p:pic>
        <p:nvPicPr>
          <p:cNvPr id="23" name="Picture 22"/>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743026" y="4083657"/>
            <a:ext cx="161639" cy="148277"/>
          </a:xfrm>
          <a:prstGeom prst="rect">
            <a:avLst/>
          </a:prstGeom>
        </p:spPr>
      </p:pic>
      <p:pic>
        <p:nvPicPr>
          <p:cNvPr id="24" name="Picture 2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545537" y="4083658"/>
            <a:ext cx="161639" cy="148277"/>
          </a:xfrm>
          <a:prstGeom prst="rect">
            <a:avLst/>
          </a:prstGeom>
        </p:spPr>
      </p:pic>
      <p:pic>
        <p:nvPicPr>
          <p:cNvPr id="25" name="Picture 24"/>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4169" t="46304" r="73699" b="51046"/>
          <a:stretch/>
        </p:blipFill>
        <p:spPr>
          <a:xfrm rot="60000">
            <a:off x="4973796" y="4090527"/>
            <a:ext cx="161639" cy="148277"/>
          </a:xfrm>
          <a:prstGeom prst="rect">
            <a:avLst/>
          </a:prstGeom>
        </p:spPr>
      </p:pic>
    </p:spTree>
    <p:extLst>
      <p:ext uri="{BB962C8B-B14F-4D97-AF65-F5344CB8AC3E}">
        <p14:creationId xmlns:p14="http://schemas.microsoft.com/office/powerpoint/2010/main" val="383165755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Initial Idea 1</a:t>
            </a:r>
            <a:endParaRPr lang="en-GB" sz="6600" dirty="0">
              <a:solidFill>
                <a:schemeClr val="bg1"/>
              </a:solidFill>
              <a:latin typeface="Calibri" panose="020F0502020204030204" pitchFamily="34" charset="0"/>
            </a:endParaRPr>
          </a:p>
        </p:txBody>
      </p:sp>
      <p:sp>
        <p:nvSpPr>
          <p:cNvPr id="7" name="TextBox 6"/>
          <p:cNvSpPr txBox="1"/>
          <p:nvPr/>
        </p:nvSpPr>
        <p:spPr>
          <a:xfrm>
            <a:off x="1866900" y="5410200"/>
            <a:ext cx="8591550" cy="1200329"/>
          </a:xfrm>
          <a:prstGeom prst="rect">
            <a:avLst/>
          </a:prstGeom>
          <a:noFill/>
        </p:spPr>
        <p:txBody>
          <a:bodyPr wrap="square" rtlCol="0">
            <a:spAutoFit/>
          </a:bodyPr>
          <a:lstStyle/>
          <a:p>
            <a:pPr marL="285750" indent="-285750">
              <a:buFont typeface="Arial" panose="020B0604020202020204" pitchFamily="34" charset="0"/>
              <a:buChar char="•"/>
            </a:pPr>
            <a:r>
              <a:rPr lang="sv-SE" dirty="0">
                <a:solidFill>
                  <a:schemeClr val="bg1"/>
                </a:solidFill>
              </a:rPr>
              <a:t>5 motors running in </a:t>
            </a:r>
            <a:r>
              <a:rPr lang="sv-SE" dirty="0" smtClean="0">
                <a:solidFill>
                  <a:schemeClr val="bg1"/>
                </a:solidFill>
              </a:rPr>
              <a:t>tandem pulling the ropes.</a:t>
            </a:r>
          </a:p>
          <a:p>
            <a:pPr marL="285750" indent="-285750">
              <a:buFont typeface="Arial" panose="020B0604020202020204" pitchFamily="34" charset="0"/>
              <a:buChar char="•"/>
            </a:pPr>
            <a:r>
              <a:rPr lang="en-GB" dirty="0">
                <a:solidFill>
                  <a:schemeClr val="bg1"/>
                </a:solidFill>
              </a:rPr>
              <a:t>R</a:t>
            </a:r>
            <a:r>
              <a:rPr lang="en-GB" dirty="0" smtClean="0">
                <a:solidFill>
                  <a:schemeClr val="bg1"/>
                </a:solidFill>
              </a:rPr>
              <a:t>ope attached to the central plate would </a:t>
            </a:r>
            <a:r>
              <a:rPr lang="en-GB" dirty="0">
                <a:solidFill>
                  <a:schemeClr val="bg1"/>
                </a:solidFill>
              </a:rPr>
              <a:t>enter through holes in the corners of the shielded </a:t>
            </a:r>
            <a:r>
              <a:rPr lang="en-GB" dirty="0" smtClean="0">
                <a:solidFill>
                  <a:schemeClr val="bg1"/>
                </a:solidFill>
              </a:rPr>
              <a:t>box</a:t>
            </a:r>
            <a:r>
              <a:rPr lang="en-GB" dirty="0">
                <a:solidFill>
                  <a:schemeClr val="bg1"/>
                </a:solidFill>
              </a:rPr>
              <a:t>.</a:t>
            </a:r>
            <a:endParaRPr lang="en-GB" dirty="0" smtClean="0">
              <a:solidFill>
                <a:schemeClr val="bg1"/>
              </a:solidFill>
            </a:endParaRPr>
          </a:p>
          <a:p>
            <a:pPr marL="285750" indent="-285750">
              <a:buFont typeface="Arial" panose="020B0604020202020204" pitchFamily="34" charset="0"/>
              <a:buChar char="•"/>
            </a:pPr>
            <a:endParaRPr lang="en-GB" dirty="0">
              <a:solidFill>
                <a:schemeClr val="bg1"/>
              </a:solidFill>
            </a:endParaRPr>
          </a:p>
        </p:txBody>
      </p:sp>
      <p:pic>
        <p:nvPicPr>
          <p:cNvPr id="8" name="Picture 7"/>
          <p:cNvPicPr/>
          <p:nvPr/>
        </p:nvPicPr>
        <p:blipFill rotWithShape="1">
          <a:blip r:embed="rId3">
            <a:extLst>
              <a:ext uri="{BEBA8EAE-BF5A-486C-A8C5-ECC9F3942E4B}">
                <a14:imgProps xmlns:a14="http://schemas.microsoft.com/office/drawing/2010/main">
                  <a14:imgLayer r:embed="rId4">
                    <a14:imgEffect>
                      <a14:artisticPhotocopy/>
                    </a14:imgEffect>
                    <a14:imgEffect>
                      <a14:sharpenSoften amount="50000"/>
                    </a14:imgEffect>
                    <a14:imgEffect>
                      <a14:brightnessContrast contrast="-40000"/>
                    </a14:imgEffect>
                  </a14:imgLayer>
                </a14:imgProps>
              </a:ext>
            </a:extLst>
          </a:blip>
          <a:srcRect l="16364" t="25504" r="22243"/>
          <a:stretch/>
        </p:blipFill>
        <p:spPr>
          <a:xfrm rot="5400000">
            <a:off x="3780271" y="-365983"/>
            <a:ext cx="4300667" cy="7251699"/>
          </a:xfrm>
          <a:prstGeom prst="rect">
            <a:avLst/>
          </a:prstGeom>
        </p:spPr>
      </p:pic>
    </p:spTree>
    <p:extLst>
      <p:ext uri="{BB962C8B-B14F-4D97-AF65-F5344CB8AC3E}">
        <p14:creationId xmlns:p14="http://schemas.microsoft.com/office/powerpoint/2010/main" val="156241233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Initial Idea 2</a:t>
            </a:r>
            <a:endParaRPr lang="en-GB" sz="6600" dirty="0">
              <a:solidFill>
                <a:schemeClr val="bg1"/>
              </a:solidFill>
              <a:latin typeface="Calibri" panose="020F0502020204030204" pitchFamily="34" charset="0"/>
            </a:endParaRPr>
          </a:p>
        </p:txBody>
      </p:sp>
      <p:sp>
        <p:nvSpPr>
          <p:cNvPr id="7" name="TextBox 6"/>
          <p:cNvSpPr txBox="1"/>
          <p:nvPr/>
        </p:nvSpPr>
        <p:spPr>
          <a:xfrm>
            <a:off x="1866900" y="5410200"/>
            <a:ext cx="8591550" cy="147732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U</a:t>
            </a:r>
            <a:r>
              <a:rPr lang="en-GB" dirty="0" smtClean="0">
                <a:solidFill>
                  <a:schemeClr val="bg1"/>
                </a:solidFill>
              </a:rPr>
              <a:t>se </a:t>
            </a:r>
            <a:r>
              <a:rPr lang="en-GB" dirty="0">
                <a:solidFill>
                  <a:schemeClr val="bg1"/>
                </a:solidFill>
              </a:rPr>
              <a:t>a bar linkage </a:t>
            </a:r>
            <a:r>
              <a:rPr lang="en-GB" dirty="0" smtClean="0">
                <a:solidFill>
                  <a:schemeClr val="bg1"/>
                </a:solidFill>
              </a:rPr>
              <a:t>mechanism</a:t>
            </a:r>
          </a:p>
          <a:p>
            <a:pPr marL="285750" indent="-285750">
              <a:buFont typeface="Arial" panose="020B0604020202020204" pitchFamily="34" charset="0"/>
              <a:buChar char="•"/>
            </a:pPr>
            <a:r>
              <a:rPr lang="en-GB" dirty="0" err="1" smtClean="0">
                <a:solidFill>
                  <a:schemeClr val="bg1"/>
                </a:solidFill>
              </a:rPr>
              <a:t>Spirograph</a:t>
            </a:r>
            <a:r>
              <a:rPr lang="en-GB" dirty="0" smtClean="0">
                <a:solidFill>
                  <a:schemeClr val="bg1"/>
                </a:solidFill>
              </a:rPr>
              <a:t> </a:t>
            </a:r>
            <a:r>
              <a:rPr lang="en-GB" dirty="0">
                <a:solidFill>
                  <a:schemeClr val="bg1"/>
                </a:solidFill>
              </a:rPr>
              <a:t>or </a:t>
            </a:r>
            <a:r>
              <a:rPr lang="en-GB" dirty="0" err="1">
                <a:solidFill>
                  <a:schemeClr val="bg1"/>
                </a:solidFill>
              </a:rPr>
              <a:t>Harmonograph</a:t>
            </a:r>
            <a:r>
              <a:rPr lang="en-GB" dirty="0">
                <a:solidFill>
                  <a:schemeClr val="bg1"/>
                </a:solidFill>
              </a:rPr>
              <a:t> </a:t>
            </a:r>
            <a:r>
              <a:rPr lang="en-GB" dirty="0" smtClean="0">
                <a:solidFill>
                  <a:schemeClr val="bg1"/>
                </a:solidFill>
              </a:rPr>
              <a:t>idea with </a:t>
            </a:r>
            <a:r>
              <a:rPr lang="en-GB" dirty="0">
                <a:solidFill>
                  <a:schemeClr val="bg1"/>
                </a:solidFill>
              </a:rPr>
              <a:t>the mechanism inside the shielded box and a winch on the outside to move the bars into positions. </a:t>
            </a:r>
          </a:p>
          <a:p>
            <a:r>
              <a:rPr lang="en-GB" dirty="0">
                <a:solidFill>
                  <a:schemeClr val="bg1"/>
                </a:solidFill>
              </a:rPr>
              <a:t/>
            </a:r>
            <a:br>
              <a:rPr lang="en-GB" dirty="0">
                <a:solidFill>
                  <a:schemeClr val="bg1"/>
                </a:solidFill>
              </a:rPr>
            </a:br>
            <a:endParaRPr lang="en-GB" dirty="0">
              <a:solidFill>
                <a:schemeClr val="bg1"/>
              </a:solidFill>
            </a:endParaRPr>
          </a:p>
        </p:txBody>
      </p:sp>
      <p:pic>
        <p:nvPicPr>
          <p:cNvPr id="8" name="Picture 7"/>
          <p:cNvPicPr/>
          <p:nvPr/>
        </p:nvPicPr>
        <p:blipFill rotWithShape="1">
          <a:blip r:embed="rId3">
            <a:extLst>
              <a:ext uri="{BEBA8EAE-BF5A-486C-A8C5-ECC9F3942E4B}">
                <a14:imgProps xmlns:a14="http://schemas.microsoft.com/office/drawing/2010/main">
                  <a14:imgLayer r:embed="rId4">
                    <a14:imgEffect>
                      <a14:artisticPhotocopy/>
                    </a14:imgEffect>
                    <a14:imgEffect>
                      <a14:sharpenSoften amount="50000"/>
                    </a14:imgEffect>
                    <a14:imgEffect>
                      <a14:brightnessContrast contrast="-40000"/>
                    </a14:imgEffect>
                  </a14:imgLayer>
                </a14:imgProps>
              </a:ext>
            </a:extLst>
          </a:blip>
          <a:srcRect l="12119" t="19559" r="2976" b="4100"/>
          <a:stretch/>
        </p:blipFill>
        <p:spPr>
          <a:xfrm rot="5400000">
            <a:off x="1671145" y="797153"/>
            <a:ext cx="4255732" cy="4762499"/>
          </a:xfrm>
          <a:prstGeom prst="rect">
            <a:avLst/>
          </a:prstGeom>
        </p:spPr>
      </p:pic>
      <p:sp>
        <p:nvSpPr>
          <p:cNvPr id="3" name="Content Placeholder 2"/>
          <p:cNvSpPr>
            <a:spLocks noGrp="1"/>
          </p:cNvSpPr>
          <p:nvPr>
            <p:ph sz="half" idx="2"/>
          </p:nvPr>
        </p:nvSpPr>
        <p:spPr>
          <a:xfrm>
            <a:off x="6640042" y="1585383"/>
            <a:ext cx="4995332" cy="3649133"/>
          </a:xfrm>
        </p:spPr>
        <p:txBody>
          <a:bodyPr/>
          <a:lstStyle/>
          <a:p>
            <a:r>
              <a:rPr lang="en-GB" dirty="0" smtClean="0">
                <a:solidFill>
                  <a:schemeClr val="bg1"/>
                </a:solidFill>
              </a:rPr>
              <a:t>Clip of </a:t>
            </a:r>
            <a:r>
              <a:rPr lang="en-GB" dirty="0" err="1" smtClean="0">
                <a:solidFill>
                  <a:schemeClr val="bg1"/>
                </a:solidFill>
              </a:rPr>
              <a:t>spirograph</a:t>
            </a:r>
            <a:r>
              <a:rPr lang="en-GB" dirty="0" smtClean="0">
                <a:solidFill>
                  <a:schemeClr val="bg1"/>
                </a:solidFill>
              </a:rPr>
              <a:t> here</a:t>
            </a:r>
            <a:endParaRPr lang="en-GB" dirty="0">
              <a:solidFill>
                <a:schemeClr val="bg1"/>
              </a:solidFill>
            </a:endParaRPr>
          </a:p>
        </p:txBody>
      </p:sp>
    </p:spTree>
    <p:extLst>
      <p:ext uri="{BB962C8B-B14F-4D97-AF65-F5344CB8AC3E}">
        <p14:creationId xmlns:p14="http://schemas.microsoft.com/office/powerpoint/2010/main" val="23391675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Initial Idea 3</a:t>
            </a:r>
            <a:endParaRPr lang="en-GB" sz="6600" dirty="0">
              <a:solidFill>
                <a:schemeClr val="bg1"/>
              </a:solidFill>
              <a:latin typeface="Calibri" panose="020F0502020204030204" pitchFamily="34" charset="0"/>
            </a:endParaRPr>
          </a:p>
        </p:txBody>
      </p:sp>
      <p:sp>
        <p:nvSpPr>
          <p:cNvPr id="7" name="TextBox 6"/>
          <p:cNvSpPr txBox="1"/>
          <p:nvPr/>
        </p:nvSpPr>
        <p:spPr>
          <a:xfrm>
            <a:off x="1866900" y="5410200"/>
            <a:ext cx="8591550" cy="646331"/>
          </a:xfrm>
          <a:prstGeom prst="rect">
            <a:avLst/>
          </a:prstGeom>
          <a:noFill/>
        </p:spPr>
        <p:txBody>
          <a:bodyPr wrap="square" rtlCol="0">
            <a:spAutoFit/>
          </a:bodyPr>
          <a:lstStyle/>
          <a:p>
            <a:r>
              <a:rPr lang="en-GB" dirty="0"/>
              <a:t>hydraulic arm that was made up of two movable parts</a:t>
            </a:r>
            <a:r>
              <a:rPr lang="en-GB" dirty="0">
                <a:solidFill>
                  <a:schemeClr val="bg1"/>
                </a:solidFill>
              </a:rPr>
              <a:t/>
            </a:r>
            <a:br>
              <a:rPr lang="en-GB" dirty="0">
                <a:solidFill>
                  <a:schemeClr val="bg1"/>
                </a:solidFill>
              </a:rPr>
            </a:br>
            <a:endParaRPr lang="en-GB" dirty="0">
              <a:solidFill>
                <a:schemeClr val="bg1"/>
              </a:solidFill>
            </a:endParaRPr>
          </a:p>
        </p:txBody>
      </p:sp>
      <p:pic>
        <p:nvPicPr>
          <p:cNvPr id="8" name="Picture 7"/>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l="27729" t="2813" r="20508" b="52322"/>
          <a:stretch/>
        </p:blipFill>
        <p:spPr bwMode="auto">
          <a:xfrm rot="60000">
            <a:off x="1866900" y="1913057"/>
            <a:ext cx="3475209" cy="4143474"/>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5"/>
          <a:srcRect l="10999" t="6939" r="41627" b="68975"/>
          <a:stretch/>
        </p:blipFill>
        <p:spPr bwMode="auto">
          <a:xfrm rot="60000">
            <a:off x="6375400" y="1517988"/>
            <a:ext cx="3632200" cy="2571412"/>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5"/>
          <a:srcRect l="59223" t="7487" r="4597" b="68996"/>
          <a:stretch/>
        </p:blipFill>
        <p:spPr bwMode="auto">
          <a:xfrm>
            <a:off x="6723572" y="3984794"/>
            <a:ext cx="2773978" cy="25107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889829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12984" y="-19050"/>
            <a:ext cx="95660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304755" y="195471"/>
            <a:ext cx="7582487" cy="1107996"/>
          </a:xfrm>
          <a:prstGeom prst="rect">
            <a:avLst/>
          </a:prstGeom>
          <a:noFill/>
        </p:spPr>
        <p:txBody>
          <a:bodyPr wrap="square" rtlCol="0">
            <a:spAutoFit/>
          </a:bodyPr>
          <a:lstStyle/>
          <a:p>
            <a:pPr algn="ctr"/>
            <a:r>
              <a:rPr lang="en-GB" sz="6600" dirty="0" smtClean="0">
                <a:solidFill>
                  <a:schemeClr val="bg1"/>
                </a:solidFill>
                <a:latin typeface="Calibri" panose="020F0502020204030204" pitchFamily="34" charset="0"/>
              </a:rPr>
              <a:t>Final Design</a:t>
            </a:r>
            <a:endParaRPr lang="en-GB" sz="6600" dirty="0">
              <a:solidFill>
                <a:schemeClr val="bg1"/>
              </a:solidFill>
              <a:latin typeface="Calibri" panose="020F0502020204030204" pitchFamily="34" charset="0"/>
            </a:endParaRPr>
          </a:p>
        </p:txBody>
      </p:sp>
      <p:sp>
        <p:nvSpPr>
          <p:cNvPr id="7" name="TextBox 6"/>
          <p:cNvSpPr txBox="1"/>
          <p:nvPr/>
        </p:nvSpPr>
        <p:spPr>
          <a:xfrm>
            <a:off x="1800223" y="5402019"/>
            <a:ext cx="8591550" cy="923330"/>
          </a:xfrm>
          <a:prstGeom prst="rect">
            <a:avLst/>
          </a:prstGeom>
          <a:noFill/>
        </p:spPr>
        <p:txBody>
          <a:bodyPr wrap="square" rtlCol="0">
            <a:spAutoFit/>
          </a:bodyPr>
          <a:lstStyle/>
          <a:p>
            <a:r>
              <a:rPr lang="en-GB" dirty="0" smtClean="0">
                <a:solidFill>
                  <a:schemeClr val="bg1"/>
                </a:solidFill>
              </a:rPr>
              <a:t>1</a:t>
            </a:r>
            <a:r>
              <a:rPr lang="en-GB" baseline="30000" dirty="0" smtClean="0">
                <a:solidFill>
                  <a:schemeClr val="bg1"/>
                </a:solidFill>
              </a:rPr>
              <a:t>st</a:t>
            </a:r>
            <a:r>
              <a:rPr lang="en-GB" dirty="0" smtClean="0">
                <a:solidFill>
                  <a:schemeClr val="bg1"/>
                </a:solidFill>
              </a:rPr>
              <a:t> Idea most viable.</a:t>
            </a:r>
          </a:p>
          <a:p>
            <a:pPr marL="285750" indent="-285750">
              <a:buFont typeface="Arial" panose="020B0604020202020204" pitchFamily="34" charset="0"/>
              <a:buChar char="•"/>
            </a:pPr>
            <a:r>
              <a:rPr lang="en-GB" dirty="0" smtClean="0">
                <a:solidFill>
                  <a:schemeClr val="bg1"/>
                </a:solidFill>
              </a:rPr>
              <a:t>5 motors fixed to the sides of the container using L brackets pulling ropes attached to a central plate.</a:t>
            </a:r>
            <a:endParaRPr lang="en-GB" dirty="0">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196369970"/>
              </p:ext>
            </p:extLst>
          </p:nvPr>
        </p:nvGraphicFramePr>
        <p:xfrm>
          <a:off x="1553030" y="1303467"/>
          <a:ext cx="9050213" cy="3795349"/>
        </p:xfrm>
        <a:graphic>
          <a:graphicData uri="http://schemas.openxmlformats.org/drawingml/2006/table">
            <a:tbl>
              <a:tblPr firstRow="1" bandRow="1">
                <a:tableStyleId>{D7AC3CCA-C797-4891-BE02-D94E43425B78}</a:tableStyleId>
              </a:tblPr>
              <a:tblGrid>
                <a:gridCol w="798086"/>
                <a:gridCol w="1195948"/>
                <a:gridCol w="1496765"/>
                <a:gridCol w="1588404"/>
                <a:gridCol w="1618950"/>
                <a:gridCol w="1527312"/>
                <a:gridCol w="824748"/>
              </a:tblGrid>
              <a:tr h="1085478">
                <a:tc>
                  <a:txBody>
                    <a:bodyPr/>
                    <a:lstStyle/>
                    <a:p>
                      <a:r>
                        <a:rPr lang="en-GB" dirty="0" smtClean="0"/>
                        <a:t>Idea</a:t>
                      </a:r>
                    </a:p>
                    <a:p>
                      <a:endParaRPr lang="en-GB" dirty="0"/>
                    </a:p>
                  </a:txBody>
                  <a:tcPr>
                    <a:noFill/>
                  </a:tcPr>
                </a:tc>
                <a:tc>
                  <a:txBody>
                    <a:bodyPr/>
                    <a:lstStyle/>
                    <a:p>
                      <a:r>
                        <a:rPr lang="en-GB" dirty="0" smtClean="0"/>
                        <a:t>Feasibility</a:t>
                      </a:r>
                      <a:endParaRPr lang="en-GB" dirty="0"/>
                    </a:p>
                  </a:txBody>
                  <a:tcPr>
                    <a:noFill/>
                  </a:tcPr>
                </a:tc>
                <a:tc>
                  <a:txBody>
                    <a:bodyPr/>
                    <a:lstStyle/>
                    <a:p>
                      <a:r>
                        <a:rPr lang="en-GB" dirty="0" smtClean="0"/>
                        <a:t>Ability to Reach 12 Programmed Positions</a:t>
                      </a:r>
                      <a:endParaRPr lang="en-GB" dirty="0"/>
                    </a:p>
                  </a:txBody>
                  <a:tcPr>
                    <a:noFill/>
                  </a:tcPr>
                </a:tc>
                <a:tc>
                  <a:txBody>
                    <a:bodyPr/>
                    <a:lstStyle/>
                    <a:p>
                      <a:r>
                        <a:rPr lang="en-GB" dirty="0" smtClean="0"/>
                        <a:t>Min.</a:t>
                      </a:r>
                      <a:r>
                        <a:rPr lang="en-GB" baseline="0" dirty="0" smtClean="0"/>
                        <a:t> Equipment Within Shielded Box</a:t>
                      </a:r>
                      <a:endParaRPr lang="en-GB" dirty="0"/>
                    </a:p>
                  </a:txBody>
                  <a:tcPr>
                    <a:noFill/>
                  </a:tcPr>
                </a:tc>
                <a:tc>
                  <a:txBody>
                    <a:bodyPr/>
                    <a:lstStyle/>
                    <a:p>
                      <a:r>
                        <a:rPr lang="en-GB" dirty="0" smtClean="0"/>
                        <a:t>Little Maintenance/ Replaceable Components</a:t>
                      </a:r>
                      <a:endParaRPr lang="en-GB" dirty="0"/>
                    </a:p>
                  </a:txBody>
                  <a:tcPr>
                    <a:noFill/>
                  </a:tcPr>
                </a:tc>
                <a:tc>
                  <a:txBody>
                    <a:bodyPr/>
                    <a:lstStyle/>
                    <a:p>
                      <a:r>
                        <a:rPr lang="en-GB" dirty="0" smtClean="0"/>
                        <a:t>No electrical Components</a:t>
                      </a:r>
                      <a:r>
                        <a:rPr lang="en-GB" baseline="0" dirty="0" smtClean="0"/>
                        <a:t> Within Shielded Box</a:t>
                      </a:r>
                      <a:endParaRPr lang="en-GB" dirty="0"/>
                    </a:p>
                  </a:txBody>
                  <a:tcPr>
                    <a:noFill/>
                  </a:tcPr>
                </a:tc>
                <a:tc>
                  <a:txBody>
                    <a:bodyPr/>
                    <a:lstStyle/>
                    <a:p>
                      <a:r>
                        <a:rPr lang="en-GB" dirty="0" smtClean="0"/>
                        <a:t>Total/50</a:t>
                      </a:r>
                      <a:endParaRPr lang="en-GB" dirty="0"/>
                    </a:p>
                  </a:txBody>
                  <a:tcPr>
                    <a:noFill/>
                  </a:tcPr>
                </a:tc>
              </a:tr>
              <a:tr h="843245">
                <a:tc>
                  <a:txBody>
                    <a:bodyPr/>
                    <a:lstStyle/>
                    <a:p>
                      <a:r>
                        <a:rPr lang="en-GB" dirty="0" smtClean="0"/>
                        <a:t>1</a:t>
                      </a:r>
                      <a:r>
                        <a:rPr lang="en-GB" baseline="30000" dirty="0" smtClean="0"/>
                        <a:t>st</a:t>
                      </a:r>
                      <a:r>
                        <a:rPr lang="en-GB" baseline="0" dirty="0" smtClean="0"/>
                        <a:t> Idea</a:t>
                      </a:r>
                      <a:endParaRPr lang="en-GB" dirty="0"/>
                    </a:p>
                  </a:txBody>
                  <a:tcPr>
                    <a:noFill/>
                  </a:tcPr>
                </a:tc>
                <a:tc>
                  <a:txBody>
                    <a:bodyPr/>
                    <a:lstStyle/>
                    <a:p>
                      <a:pPr algn="ctr"/>
                      <a:r>
                        <a:rPr lang="en-GB" dirty="0" smtClean="0"/>
                        <a:t>9</a:t>
                      </a:r>
                      <a:endParaRPr lang="en-GB" dirty="0"/>
                    </a:p>
                  </a:txBody>
                  <a:tcPr>
                    <a:noFill/>
                  </a:tcPr>
                </a:tc>
                <a:tc>
                  <a:txBody>
                    <a:bodyPr/>
                    <a:lstStyle/>
                    <a:p>
                      <a:pPr algn="ctr"/>
                      <a:r>
                        <a:rPr lang="en-GB" dirty="0" smtClean="0"/>
                        <a:t>10</a:t>
                      </a:r>
                      <a:endParaRPr lang="en-GB" dirty="0"/>
                    </a:p>
                  </a:txBody>
                  <a:tcPr>
                    <a:noFill/>
                  </a:tcPr>
                </a:tc>
                <a:tc>
                  <a:txBody>
                    <a:bodyPr/>
                    <a:lstStyle/>
                    <a:p>
                      <a:pPr algn="ctr"/>
                      <a:r>
                        <a:rPr lang="en-GB" dirty="0" smtClean="0"/>
                        <a:t>8</a:t>
                      </a:r>
                      <a:endParaRPr lang="en-GB" dirty="0"/>
                    </a:p>
                  </a:txBody>
                  <a:tcPr>
                    <a:noFill/>
                  </a:tcPr>
                </a:tc>
                <a:tc>
                  <a:txBody>
                    <a:bodyPr/>
                    <a:lstStyle/>
                    <a:p>
                      <a:pPr algn="ctr"/>
                      <a:r>
                        <a:rPr lang="en-GB" dirty="0" smtClean="0"/>
                        <a:t>7</a:t>
                      </a:r>
                      <a:endParaRPr lang="en-GB" dirty="0"/>
                    </a:p>
                  </a:txBody>
                  <a:tcPr>
                    <a:noFill/>
                  </a:tcPr>
                </a:tc>
                <a:tc>
                  <a:txBody>
                    <a:bodyPr/>
                    <a:lstStyle/>
                    <a:p>
                      <a:pPr algn="ctr"/>
                      <a:r>
                        <a:rPr lang="en-GB" dirty="0" smtClean="0"/>
                        <a:t>10</a:t>
                      </a:r>
                      <a:endParaRPr lang="en-GB" dirty="0"/>
                    </a:p>
                  </a:txBody>
                  <a:tcPr>
                    <a:noFill/>
                  </a:tcPr>
                </a:tc>
                <a:tc>
                  <a:txBody>
                    <a:bodyPr/>
                    <a:lstStyle/>
                    <a:p>
                      <a:pPr algn="ctr"/>
                      <a:r>
                        <a:rPr lang="en-GB" dirty="0" smtClean="0"/>
                        <a:t>44</a:t>
                      </a:r>
                      <a:endParaRPr lang="en-GB" dirty="0"/>
                    </a:p>
                  </a:txBody>
                  <a:tcPr>
                    <a:noFill/>
                  </a:tcPr>
                </a:tc>
              </a:tr>
              <a:tr h="881692">
                <a:tc>
                  <a:txBody>
                    <a:bodyPr/>
                    <a:lstStyle/>
                    <a:p>
                      <a:r>
                        <a:rPr lang="en-GB" dirty="0" smtClean="0"/>
                        <a:t>2</a:t>
                      </a:r>
                      <a:r>
                        <a:rPr lang="en-GB" baseline="30000" dirty="0" smtClean="0"/>
                        <a:t>nd</a:t>
                      </a:r>
                      <a:r>
                        <a:rPr lang="en-GB" dirty="0" smtClean="0"/>
                        <a:t> Idea</a:t>
                      </a:r>
                      <a:endParaRPr lang="en-GB" dirty="0"/>
                    </a:p>
                  </a:txBody>
                  <a:tcPr>
                    <a:noFill/>
                  </a:tcPr>
                </a:tc>
                <a:tc>
                  <a:txBody>
                    <a:bodyPr/>
                    <a:lstStyle/>
                    <a:p>
                      <a:pPr algn="ctr"/>
                      <a:r>
                        <a:rPr lang="en-GB" dirty="0" smtClean="0"/>
                        <a:t>7</a:t>
                      </a:r>
                      <a:endParaRPr lang="en-GB" dirty="0"/>
                    </a:p>
                  </a:txBody>
                  <a:tcPr>
                    <a:noFill/>
                  </a:tcPr>
                </a:tc>
                <a:tc>
                  <a:txBody>
                    <a:bodyPr/>
                    <a:lstStyle/>
                    <a:p>
                      <a:pPr algn="ctr"/>
                      <a:r>
                        <a:rPr lang="en-GB" dirty="0" smtClean="0"/>
                        <a:t>5</a:t>
                      </a:r>
                      <a:endParaRPr lang="en-GB" dirty="0"/>
                    </a:p>
                  </a:txBody>
                  <a:tcPr>
                    <a:noFill/>
                  </a:tcPr>
                </a:tc>
                <a:tc>
                  <a:txBody>
                    <a:bodyPr/>
                    <a:lstStyle/>
                    <a:p>
                      <a:pPr algn="ctr"/>
                      <a:r>
                        <a:rPr lang="en-GB" dirty="0" smtClean="0"/>
                        <a:t>6</a:t>
                      </a:r>
                      <a:endParaRPr lang="en-GB" dirty="0"/>
                    </a:p>
                  </a:txBody>
                  <a:tcPr>
                    <a:noFill/>
                  </a:tcPr>
                </a:tc>
                <a:tc>
                  <a:txBody>
                    <a:bodyPr/>
                    <a:lstStyle/>
                    <a:p>
                      <a:pPr algn="ctr"/>
                      <a:r>
                        <a:rPr lang="en-GB" dirty="0" smtClean="0"/>
                        <a:t>7</a:t>
                      </a:r>
                      <a:endParaRPr lang="en-GB" dirty="0"/>
                    </a:p>
                  </a:txBody>
                  <a:tcPr>
                    <a:noFill/>
                  </a:tcPr>
                </a:tc>
                <a:tc>
                  <a:txBody>
                    <a:bodyPr/>
                    <a:lstStyle/>
                    <a:p>
                      <a:pPr algn="ctr"/>
                      <a:r>
                        <a:rPr lang="en-GB" dirty="0" smtClean="0"/>
                        <a:t>10</a:t>
                      </a:r>
                      <a:endParaRPr lang="en-GB" dirty="0"/>
                    </a:p>
                  </a:txBody>
                  <a:tcPr>
                    <a:noFill/>
                  </a:tcPr>
                </a:tc>
                <a:tc>
                  <a:txBody>
                    <a:bodyPr/>
                    <a:lstStyle/>
                    <a:p>
                      <a:pPr algn="ctr"/>
                      <a:r>
                        <a:rPr lang="en-GB" dirty="0" smtClean="0"/>
                        <a:t>35</a:t>
                      </a:r>
                      <a:endParaRPr lang="en-GB" dirty="0"/>
                    </a:p>
                  </a:txBody>
                  <a:tcPr>
                    <a:noFill/>
                  </a:tcPr>
                </a:tc>
              </a:tr>
              <a:tr h="881692">
                <a:tc>
                  <a:txBody>
                    <a:bodyPr/>
                    <a:lstStyle/>
                    <a:p>
                      <a:r>
                        <a:rPr lang="en-GB" dirty="0" smtClean="0"/>
                        <a:t>3</a:t>
                      </a:r>
                      <a:r>
                        <a:rPr lang="en-GB" baseline="30000" dirty="0" smtClean="0"/>
                        <a:t>rd</a:t>
                      </a:r>
                      <a:r>
                        <a:rPr lang="en-GB" dirty="0" smtClean="0"/>
                        <a:t> Idea</a:t>
                      </a:r>
                      <a:endParaRPr lang="en-GB" dirty="0"/>
                    </a:p>
                  </a:txBody>
                  <a:tcPr>
                    <a:noFill/>
                  </a:tcPr>
                </a:tc>
                <a:tc>
                  <a:txBody>
                    <a:bodyPr/>
                    <a:lstStyle/>
                    <a:p>
                      <a:pPr algn="ctr"/>
                      <a:r>
                        <a:rPr lang="en-GB" dirty="0" smtClean="0"/>
                        <a:t>6</a:t>
                      </a:r>
                      <a:endParaRPr lang="en-GB" dirty="0"/>
                    </a:p>
                  </a:txBody>
                  <a:tcPr>
                    <a:noFill/>
                  </a:tcPr>
                </a:tc>
                <a:tc>
                  <a:txBody>
                    <a:bodyPr/>
                    <a:lstStyle/>
                    <a:p>
                      <a:pPr algn="ctr"/>
                      <a:r>
                        <a:rPr lang="en-GB" dirty="0" smtClean="0"/>
                        <a:t>7</a:t>
                      </a:r>
                      <a:endParaRPr lang="en-GB" dirty="0"/>
                    </a:p>
                  </a:txBody>
                  <a:tcPr>
                    <a:noFill/>
                  </a:tcPr>
                </a:tc>
                <a:tc>
                  <a:txBody>
                    <a:bodyPr/>
                    <a:lstStyle/>
                    <a:p>
                      <a:pPr algn="ctr"/>
                      <a:r>
                        <a:rPr lang="en-GB" dirty="0" smtClean="0"/>
                        <a:t>6</a:t>
                      </a:r>
                      <a:endParaRPr lang="en-GB" dirty="0"/>
                    </a:p>
                  </a:txBody>
                  <a:tcPr>
                    <a:noFill/>
                  </a:tcPr>
                </a:tc>
                <a:tc>
                  <a:txBody>
                    <a:bodyPr/>
                    <a:lstStyle/>
                    <a:p>
                      <a:pPr algn="ctr"/>
                      <a:r>
                        <a:rPr lang="en-GB" dirty="0" smtClean="0"/>
                        <a:t>7</a:t>
                      </a:r>
                      <a:endParaRPr lang="en-GB" dirty="0"/>
                    </a:p>
                  </a:txBody>
                  <a:tcPr>
                    <a:noFill/>
                  </a:tcPr>
                </a:tc>
                <a:tc>
                  <a:txBody>
                    <a:bodyPr/>
                    <a:lstStyle/>
                    <a:p>
                      <a:pPr algn="ctr"/>
                      <a:r>
                        <a:rPr lang="en-GB" dirty="0" smtClean="0"/>
                        <a:t>10</a:t>
                      </a:r>
                      <a:endParaRPr lang="en-GB" dirty="0"/>
                    </a:p>
                  </a:txBody>
                  <a:tcPr>
                    <a:noFill/>
                  </a:tcPr>
                </a:tc>
                <a:tc>
                  <a:txBody>
                    <a:bodyPr/>
                    <a:lstStyle/>
                    <a:p>
                      <a:pPr algn="ctr"/>
                      <a:r>
                        <a:rPr lang="en-GB" dirty="0" smtClean="0"/>
                        <a:t>36</a:t>
                      </a:r>
                      <a:endParaRPr lang="en-GB" dirty="0"/>
                    </a:p>
                  </a:txBody>
                  <a:tcPr>
                    <a:noFill/>
                  </a:tcPr>
                </a:tc>
              </a:tr>
            </a:tbl>
          </a:graphicData>
        </a:graphic>
      </p:graphicFrame>
    </p:spTree>
    <p:extLst>
      <p:ext uri="{BB962C8B-B14F-4D97-AF65-F5344CB8AC3E}">
        <p14:creationId xmlns:p14="http://schemas.microsoft.com/office/powerpoint/2010/main" val="3430400636"/>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TC103457452[[fn=Celestial]]</Template>
  <TotalTime>597</TotalTime>
  <Words>3267</Words>
  <Application>Microsoft Office PowerPoint</Application>
  <PresentationFormat>Widescreen</PresentationFormat>
  <Paragraphs>240</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Kathryn McGregor</dc:creator>
  <cp:lastModifiedBy>Kathryn McGregor</cp:lastModifiedBy>
  <cp:revision>87</cp:revision>
  <dcterms:created xsi:type="dcterms:W3CDTF">2014-03-20T21:29:41Z</dcterms:created>
  <dcterms:modified xsi:type="dcterms:W3CDTF">2014-03-27T17:30:05Z</dcterms:modified>
</cp:coreProperties>
</file>